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98" r:id="rId5"/>
    <p:sldId id="275" r:id="rId6"/>
    <p:sldId id="256" r:id="rId7"/>
    <p:sldId id="284" r:id="rId8"/>
    <p:sldId id="271" r:id="rId9"/>
    <p:sldId id="283" r:id="rId10"/>
    <p:sldId id="279" r:id="rId11"/>
    <p:sldId id="285" r:id="rId12"/>
    <p:sldId id="286" r:id="rId13"/>
    <p:sldId id="287" r:id="rId14"/>
    <p:sldId id="288" r:id="rId15"/>
    <p:sldId id="289" r:id="rId16"/>
    <p:sldId id="290" r:id="rId17"/>
    <p:sldId id="296" r:id="rId18"/>
    <p:sldId id="297" r:id="rId19"/>
    <p:sldId id="291" r:id="rId20"/>
    <p:sldId id="292" r:id="rId21"/>
    <p:sldId id="293" r:id="rId22"/>
    <p:sldId id="294" r:id="rId23"/>
    <p:sldId id="295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75DCB02-9BB8-47FD-8907-85C794F793BA}" styleName="Style à thème 1 - Accentuation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F1AB2-1976-4502-BF36-3FF5EA218861}" styleName="Style moyen 4 - Accentuation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498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rgeon Valérie" userId="1b450f87-bfaa-4071-9d8b-ae7ea46261a8" providerId="ADAL" clId="{900627F0-A33D-416B-8FB4-74E1E6A5F2FE}"/>
    <pc:docChg chg="undo custSel addSld modSld sldOrd">
      <pc:chgData name="Turgeon Valérie" userId="1b450f87-bfaa-4071-9d8b-ae7ea46261a8" providerId="ADAL" clId="{900627F0-A33D-416B-8FB4-74E1E6A5F2FE}" dt="2021-06-11T14:50:56.693" v="6"/>
      <pc:docMkLst>
        <pc:docMk/>
      </pc:docMkLst>
      <pc:sldChg chg="addSp modSp mod modAnim">
        <pc:chgData name="Turgeon Valérie" userId="1b450f87-bfaa-4071-9d8b-ae7ea46261a8" providerId="ADAL" clId="{900627F0-A33D-416B-8FB4-74E1E6A5F2FE}" dt="2021-06-11T14:50:44.418" v="3" actId="167"/>
        <pc:sldMkLst>
          <pc:docMk/>
          <pc:sldMk cId="1356428131" sldId="275"/>
        </pc:sldMkLst>
        <pc:picChg chg="add mod ord">
          <ac:chgData name="Turgeon Valérie" userId="1b450f87-bfaa-4071-9d8b-ae7ea46261a8" providerId="ADAL" clId="{900627F0-A33D-416B-8FB4-74E1E6A5F2FE}" dt="2021-06-11T14:50:44.418" v="3" actId="167"/>
          <ac:picMkLst>
            <pc:docMk/>
            <pc:sldMk cId="1356428131" sldId="275"/>
            <ac:picMk id="6" creationId="{C05E0175-AEBB-4B68-8E56-2054B21DCBCD}"/>
          </ac:picMkLst>
        </pc:picChg>
      </pc:sldChg>
      <pc:sldChg chg="new ord">
        <pc:chgData name="Turgeon Valérie" userId="1b450f87-bfaa-4071-9d8b-ae7ea46261a8" providerId="ADAL" clId="{900627F0-A33D-416B-8FB4-74E1E6A5F2FE}" dt="2021-06-11T14:50:56.693" v="6"/>
        <pc:sldMkLst>
          <pc:docMk/>
          <pc:sldMk cId="2375964351" sldId="298"/>
        </pc:sldMkLst>
      </pc:sldChg>
    </pc:docChg>
  </pc:docChgLst>
  <pc:docChgLst>
    <pc:chgData name="Turgeon Valérie" userId="1b450f87-bfaa-4071-9d8b-ae7ea46261a8" providerId="ADAL" clId="{86624A9A-F654-4AB8-AE86-171914CEAC1D}"/>
    <pc:docChg chg="undo redo custSel modSld">
      <pc:chgData name="Turgeon Valérie" userId="1b450f87-bfaa-4071-9d8b-ae7ea46261a8" providerId="ADAL" clId="{86624A9A-F654-4AB8-AE86-171914CEAC1D}" dt="2021-09-15T12:55:59.436" v="12"/>
      <pc:docMkLst>
        <pc:docMk/>
      </pc:docMkLst>
      <pc:sldChg chg="modSp mod">
        <pc:chgData name="Turgeon Valérie" userId="1b450f87-bfaa-4071-9d8b-ae7ea46261a8" providerId="ADAL" clId="{86624A9A-F654-4AB8-AE86-171914CEAC1D}" dt="2021-09-15T12:55:59.436" v="12"/>
        <pc:sldMkLst>
          <pc:docMk/>
          <pc:sldMk cId="2669400822" sldId="287"/>
        </pc:sldMkLst>
        <pc:spChg chg="mod">
          <ac:chgData name="Turgeon Valérie" userId="1b450f87-bfaa-4071-9d8b-ae7ea46261a8" providerId="ADAL" clId="{86624A9A-F654-4AB8-AE86-171914CEAC1D}" dt="2021-09-15T12:55:59.436" v="12"/>
          <ac:spMkLst>
            <pc:docMk/>
            <pc:sldMk cId="2669400822" sldId="287"/>
            <ac:spMk id="3" creationId="{BAC9199F-0F6C-41A0-A35F-60C36B023688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1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45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02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solidFill>
                  <a:srgbClr val="FFC000"/>
                </a:solidFill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0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6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7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21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r.wikipedia.org/wiki/Liste_des_codes_ISO_639-1" TargetMode="External"/><Relationship Id="rId2" Type="http://schemas.openxmlformats.org/officeDocument/2006/relationships/hyperlink" Target="https://tools.ietf.org/html/rfc4646" TargetMode="Externa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fr.wikipedia.org/wiki/ISO_3166-2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964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FC341A3-E6A2-44F5-8D35-319A3AF0E1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959" y="533400"/>
            <a:ext cx="9067800" cy="1470025"/>
          </a:xfrm>
        </p:spPr>
        <p:txBody>
          <a:bodyPr/>
          <a:lstStyle/>
          <a:p>
            <a:r>
              <a:rPr lang="en-CA" dirty="0"/>
              <a:t>Grandes étapes pour </a:t>
            </a:r>
            <a:r>
              <a:rPr lang="en-CA" dirty="0" err="1"/>
              <a:t>l’internationalisation</a:t>
            </a:r>
            <a:r>
              <a:rPr lang="en-CA" dirty="0"/>
              <a:t> </a:t>
            </a:r>
            <a:br>
              <a:rPr lang="en-CA" dirty="0"/>
            </a:br>
            <a:r>
              <a:rPr lang="en-CA" dirty="0"/>
              <a:t>en .NET Core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AC9199F-0F6C-41A0-A35F-60C36B02368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2209800"/>
            <a:ext cx="8686800" cy="44196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/>
              <a:t>Configurer</a:t>
            </a:r>
            <a:r>
              <a:rPr lang="en-CA" dirty="0"/>
              <a:t> les </a:t>
            </a:r>
            <a:r>
              <a:rPr lang="en-CA" dirty="0" err="1"/>
              <a:t>librairies</a:t>
            </a:r>
            <a:r>
              <a:rPr lang="en-CA" dirty="0"/>
              <a:t> de MVC dans le </a:t>
            </a:r>
            <a:r>
              <a:rPr lang="en-CA" dirty="0" err="1"/>
              <a:t>StartUp.cs</a:t>
            </a:r>
            <a:endParaRPr lang="en-CA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CA" sz="2000" dirty="0" err="1"/>
              <a:t>Microsoft.AspNetCore.Mvc.Localization</a:t>
            </a:r>
            <a:endParaRPr lang="en-CA" sz="2000" dirty="0"/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CA" sz="2000" dirty="0" err="1"/>
              <a:t>Localization.AspNetCore.TagHelpers</a:t>
            </a:r>
            <a:endParaRPr lang="en-CA" sz="2000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/>
              <a:t>Importer et </a:t>
            </a:r>
            <a:r>
              <a:rPr lang="en-CA" dirty="0" err="1"/>
              <a:t>utiliser</a:t>
            </a:r>
            <a:r>
              <a:rPr lang="en-CA" dirty="0"/>
              <a:t> les </a:t>
            </a:r>
            <a:r>
              <a:rPr lang="en-CA" dirty="0" err="1"/>
              <a:t>IViewLocalizer</a:t>
            </a:r>
            <a:endParaRPr lang="en-CA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/>
              <a:t>Importer et </a:t>
            </a:r>
            <a:r>
              <a:rPr lang="en-CA" dirty="0" err="1"/>
              <a:t>utiliser</a:t>
            </a:r>
            <a:r>
              <a:rPr lang="en-CA" dirty="0"/>
              <a:t> les </a:t>
            </a:r>
            <a:r>
              <a:rPr lang="en-CA" dirty="0" err="1"/>
              <a:t>IStringLocalizer</a:t>
            </a:r>
            <a:r>
              <a:rPr lang="en-CA" dirty="0"/>
              <a:t>&lt;T&gt;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/>
              <a:t>Mettre</a:t>
            </a:r>
            <a:r>
              <a:rPr lang="en-CA" dirty="0"/>
              <a:t> un </a:t>
            </a:r>
            <a:r>
              <a:rPr lang="en-CA" dirty="0" err="1"/>
              <a:t>commutateur</a:t>
            </a:r>
            <a:r>
              <a:rPr lang="en-CA" dirty="0"/>
              <a:t> de langue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/>
              <a:t>Traduire</a:t>
            </a:r>
            <a:r>
              <a:rPr lang="en-CA" dirty="0"/>
              <a:t> les </a:t>
            </a:r>
            <a:r>
              <a:rPr lang="en-CA" dirty="0" err="1"/>
              <a:t>textes</a:t>
            </a:r>
            <a:r>
              <a:rPr lang="en-CA" dirty="0"/>
              <a:t> des annotations à </a:t>
            </a:r>
            <a:r>
              <a:rPr lang="en-CA" dirty="0" err="1"/>
              <a:t>l’aide</a:t>
            </a:r>
            <a:r>
              <a:rPr lang="en-CA" dirty="0"/>
              <a:t> de </a:t>
            </a:r>
            <a:r>
              <a:rPr lang="en-CA" dirty="0" err="1"/>
              <a:t>resx</a:t>
            </a:r>
            <a:endParaRPr lang="en-CA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/>
              <a:t>Traduire</a:t>
            </a:r>
            <a:r>
              <a:rPr lang="en-CA" dirty="0"/>
              <a:t> les </a:t>
            </a:r>
            <a:r>
              <a:rPr lang="en-CA" dirty="0" err="1"/>
              <a:t>textes</a:t>
            </a:r>
            <a:r>
              <a:rPr lang="en-CA" dirty="0"/>
              <a:t> des </a:t>
            </a:r>
            <a:r>
              <a:rPr lang="en-CA" dirty="0" err="1"/>
              <a:t>vues</a:t>
            </a:r>
            <a:endParaRPr lang="en-CA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 err="1"/>
              <a:t>Traduire</a:t>
            </a:r>
            <a:r>
              <a:rPr lang="en-CA" dirty="0"/>
              <a:t> les </a:t>
            </a:r>
            <a:r>
              <a:rPr lang="en-CA" dirty="0" err="1"/>
              <a:t>textes</a:t>
            </a:r>
            <a:r>
              <a:rPr lang="en-CA" dirty="0"/>
              <a:t> des </a:t>
            </a:r>
            <a:r>
              <a:rPr lang="en-CA" dirty="0" err="1"/>
              <a:t>contrôleurs</a:t>
            </a:r>
            <a:r>
              <a:rPr lang="en-CA" dirty="0"/>
              <a:t>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CA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CA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6694008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122863F-C77E-4DBA-A05D-C1D725E9FFAE}"/>
              </a:ext>
            </a:extLst>
          </p:cNvPr>
          <p:cNvSpPr/>
          <p:nvPr/>
        </p:nvSpPr>
        <p:spPr>
          <a:xfrm>
            <a:off x="38100" y="5443873"/>
            <a:ext cx="9067800" cy="80973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CA" dirty="0">
                <a:solidFill>
                  <a:schemeClr val="tx1"/>
                </a:solidFill>
              </a:rPr>
              <a:t>Configure(…,…)</a:t>
            </a:r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5B31CE-E70D-4024-A996-5A1753C23C79}"/>
              </a:ext>
            </a:extLst>
          </p:cNvPr>
          <p:cNvSpPr/>
          <p:nvPr/>
        </p:nvSpPr>
        <p:spPr>
          <a:xfrm>
            <a:off x="38100" y="1600201"/>
            <a:ext cx="9067800" cy="36576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CA" dirty="0" err="1">
                <a:solidFill>
                  <a:schemeClr val="tx1"/>
                </a:solidFill>
              </a:rPr>
              <a:t>ConfigureServices</a:t>
            </a:r>
            <a:r>
              <a:rPr lang="en-CA" dirty="0">
                <a:solidFill>
                  <a:schemeClr val="tx1"/>
                </a:solidFill>
              </a:rPr>
              <a:t>() </a:t>
            </a:r>
          </a:p>
          <a:p>
            <a:pPr algn="r"/>
            <a:r>
              <a:rPr lang="en-CA" dirty="0">
                <a:solidFill>
                  <a:schemeClr val="tx1"/>
                </a:solidFill>
              </a:rPr>
              <a:t>!!au début!!</a:t>
            </a:r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1273AC17-E13D-4F5C-9A0E-E57C7F93F1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err="1"/>
              <a:t>Configurer</a:t>
            </a:r>
            <a:r>
              <a:rPr lang="en-CA" dirty="0"/>
              <a:t> les </a:t>
            </a:r>
            <a:r>
              <a:rPr lang="en-CA" dirty="0" err="1"/>
              <a:t>librairies</a:t>
            </a:r>
            <a:r>
              <a:rPr lang="en-CA" dirty="0"/>
              <a:t> de MVC dans le </a:t>
            </a:r>
            <a:r>
              <a:rPr lang="en-CA" dirty="0" err="1"/>
              <a:t>StartUp.cs</a:t>
            </a:r>
            <a:endParaRPr lang="fr-CA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B13A5963-CEB2-4E5F-AA02-FE693E165D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055" y="2582102"/>
            <a:ext cx="5887272" cy="447737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B4D6571E-1B88-46AE-8599-FCE8F2AD94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67" y="3224925"/>
            <a:ext cx="5992061" cy="724001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521AF290-E3BD-48EC-B73E-AA42A7DCD0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3820237"/>
            <a:ext cx="8678486" cy="1305107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D2BF97F9-7BBF-4D85-9C9A-4E13547B5A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8600" y="5561844"/>
            <a:ext cx="7335274" cy="619211"/>
          </a:xfrm>
          <a:prstGeom prst="rect">
            <a:avLst/>
          </a:prstGeom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915D23E4-4DEA-4578-877A-49EAD14B41C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255"/>
          <a:stretch/>
        </p:blipFill>
        <p:spPr>
          <a:xfrm>
            <a:off x="229340" y="1698625"/>
            <a:ext cx="4096322" cy="904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09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122863F-C77E-4DBA-A05D-C1D725E9FFAE}"/>
              </a:ext>
            </a:extLst>
          </p:cNvPr>
          <p:cNvSpPr/>
          <p:nvPr/>
        </p:nvSpPr>
        <p:spPr>
          <a:xfrm>
            <a:off x="0" y="3962400"/>
            <a:ext cx="9067800" cy="16764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CA" dirty="0" err="1">
                <a:solidFill>
                  <a:schemeClr val="tx1"/>
                </a:solidFill>
              </a:rPr>
              <a:t>Index.cshtml</a:t>
            </a:r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B5B31CE-E70D-4024-A996-5A1753C23C79}"/>
              </a:ext>
            </a:extLst>
          </p:cNvPr>
          <p:cNvSpPr/>
          <p:nvPr/>
        </p:nvSpPr>
        <p:spPr>
          <a:xfrm>
            <a:off x="60294" y="2394981"/>
            <a:ext cx="9067800" cy="114300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CA" dirty="0">
                <a:solidFill>
                  <a:schemeClr val="tx1"/>
                </a:solidFill>
              </a:rPr>
              <a:t>_</a:t>
            </a:r>
            <a:r>
              <a:rPr lang="en-CA" dirty="0" err="1">
                <a:solidFill>
                  <a:schemeClr val="tx1"/>
                </a:solidFill>
              </a:rPr>
              <a:t>ViewImports.cshtml</a:t>
            </a:r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11" name="Titre 10">
            <a:extLst>
              <a:ext uri="{FF2B5EF4-FFF2-40B4-BE49-F238E27FC236}">
                <a16:creationId xmlns:a16="http://schemas.microsoft.com/office/drawing/2014/main" id="{1273AC17-E13D-4F5C-9A0E-E57C7F93F1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CA" dirty="0"/>
              <a:t>Importer et </a:t>
            </a:r>
            <a:r>
              <a:rPr lang="en-CA" dirty="0" err="1"/>
              <a:t>utiliser</a:t>
            </a:r>
            <a:r>
              <a:rPr lang="en-CA" dirty="0"/>
              <a:t> les </a:t>
            </a:r>
            <a:r>
              <a:rPr lang="en-CA" dirty="0" err="1"/>
              <a:t>IViewLocalizer</a:t>
            </a:r>
            <a:endParaRPr lang="en-CA" dirty="0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3A1CEC87-4385-415D-91BB-214A9A20A650}"/>
              </a:ext>
            </a:extLst>
          </p:cNvPr>
          <p:cNvSpPr txBox="1"/>
          <p:nvPr/>
        </p:nvSpPr>
        <p:spPr>
          <a:xfrm>
            <a:off x="381000" y="1698625"/>
            <a:ext cx="655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Installer </a:t>
            </a:r>
            <a:r>
              <a:rPr lang="fr-CA" sz="1800" dirty="0" err="1">
                <a:effectLst/>
                <a:latin typeface="Consolas" panose="020B0609020204030204" pitchFamily="49" charset="0"/>
              </a:rPr>
              <a:t>Localization.AspNetCore.TagHelpers</a:t>
            </a:r>
            <a:endParaRPr lang="fr-CA" sz="180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FE000FFF-A6F8-453F-A6D4-AF75A3AF8D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94" y="2503317"/>
            <a:ext cx="5287113" cy="847843"/>
          </a:xfrm>
          <a:prstGeom prst="rect">
            <a:avLst/>
          </a:prstGeom>
        </p:spPr>
      </p:pic>
      <p:pic>
        <p:nvPicPr>
          <p:cNvPr id="5122" name="Picture 2" descr="Texte de remplacement généré par une machine :&#10;onReve.Web &gt; Views &gt; Hame &gt; &#10;— Index.cshtml &#10;&lt;div cLass=&quot;text-center&quot;&gt; &#10;&lt;h1 &#10;[ &quot;WelcomeMessage &quot; ] &#10;&lt;/div&gt; ">
            <a:extLst>
              <a:ext uri="{FF2B5EF4-FFF2-40B4-BE49-F238E27FC236}">
                <a16:creationId xmlns:a16="http://schemas.microsoft.com/office/drawing/2014/main" id="{B5B61FEE-CF47-4C0E-8083-0AF13EA0B9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722" y="4038600"/>
            <a:ext cx="4295775" cy="12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0797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2195652-0379-4D2C-9B45-A07C82B905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Importer et </a:t>
            </a:r>
            <a:r>
              <a:rPr lang="en-CA" dirty="0" err="1"/>
              <a:t>utiliser</a:t>
            </a:r>
            <a:r>
              <a:rPr lang="en-CA" dirty="0"/>
              <a:t> les </a:t>
            </a:r>
            <a:r>
              <a:rPr lang="en-CA" dirty="0" err="1"/>
              <a:t>IStringLocalizer</a:t>
            </a:r>
            <a:r>
              <a:rPr lang="en-CA" dirty="0"/>
              <a:t>&lt;T&gt;</a:t>
            </a:r>
            <a:endParaRPr lang="fr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0B90D9-A36C-469B-B357-73F706C0E1CD}"/>
              </a:ext>
            </a:extLst>
          </p:cNvPr>
          <p:cNvSpPr/>
          <p:nvPr/>
        </p:nvSpPr>
        <p:spPr>
          <a:xfrm>
            <a:off x="38100" y="1600200"/>
            <a:ext cx="9067800" cy="405765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CA" dirty="0" err="1">
                <a:solidFill>
                  <a:schemeClr val="tx1"/>
                </a:solidFill>
              </a:rPr>
              <a:t>HomeController.cs</a:t>
            </a:r>
            <a:endParaRPr lang="fr-CA" dirty="0">
              <a:solidFill>
                <a:schemeClr val="tx1"/>
              </a:solidFill>
            </a:endParaRPr>
          </a:p>
        </p:txBody>
      </p:sp>
      <p:pic>
        <p:nvPicPr>
          <p:cNvPr id="6146" name="Picture 2" descr="Texte de remplacement généré par une machine :&#10;O references &#10;public HomeContr011er(ILogger&lt;HomeController&gt; logger, &#10;_ logger = &#10;logger ; &#10;localizer = localizer; &#10;O references &#10;public IActionResult Index() &#10;ViewData[&quot;Tit1e&quot;] &#10;this. _ locali zer[&quot; HomelndexTit1e &quot; ] ; &#10;return View(); &#10;localizer) ">
            <a:extLst>
              <a:ext uri="{FF2B5EF4-FFF2-40B4-BE49-F238E27FC236}">
                <a16:creationId xmlns:a16="http://schemas.microsoft.com/office/drawing/2014/main" id="{91C14DB5-D467-4CEB-AAC5-6452826FBC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4800" y="2287587"/>
            <a:ext cx="8229600" cy="2781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28576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8E98C5-E407-43ED-B4B2-D3DD63439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1089025"/>
          </a:xfrm>
        </p:spPr>
        <p:txBody>
          <a:bodyPr>
            <a:normAutofit/>
          </a:bodyPr>
          <a:lstStyle/>
          <a:p>
            <a:r>
              <a:rPr lang="en-CA" sz="2800" dirty="0"/>
              <a:t>Modifier les </a:t>
            </a:r>
            <a:r>
              <a:rPr lang="en-CA" sz="2800" dirty="0" err="1"/>
              <a:t>modèles</a:t>
            </a:r>
            <a:r>
              <a:rPr lang="en-CA" sz="2800" dirty="0"/>
              <a:t> (Name et </a:t>
            </a:r>
            <a:r>
              <a:rPr lang="en-CA" sz="2800" dirty="0" err="1"/>
              <a:t>ErrorMessage</a:t>
            </a:r>
            <a:r>
              <a:rPr lang="en-CA" sz="2800" dirty="0"/>
              <a:t>)</a:t>
            </a:r>
            <a:endParaRPr lang="fr-CA" sz="2800" dirty="0"/>
          </a:p>
        </p:txBody>
      </p:sp>
      <p:pic>
        <p:nvPicPr>
          <p:cNvPr id="11266" name="Picture 2" descr="Texte de remplacement généré par une machine :&#10;[Display(Name = &quot;Address &quot; ) ] &#10;[DataType (Data Type . MultilineText ) ] &#10;CMaxLength(Sea, ErrorMessage=&quot;Va1idationMaxCharacters&quot;)] &#10;7 references &#10;public string Address{get;set;} &#10;[Display(Name = &#10;&quot;Phone Number&quot;)] &#10;C Phone(ErrorMessage &#10;&quot;ValidationPhoneFormat&quot; ) ] &#10;[DataType (Data Type . PhoneNumber) &#10;5 references &#10;public string PhoneNumber {get;set;} &#10;[Display(Name = &quot;Owner First Name&quot;)] &#10;5 references &#10;public string œnerFirstName {get;set;} &#10;[Display(Name = &quot;Owner Last Name&quot;)] &#10;5 references &#10;public string œnerLastName {get;set;} ">
            <a:extLst>
              <a:ext uri="{FF2B5EF4-FFF2-40B4-BE49-F238E27FC236}">
                <a16:creationId xmlns:a16="http://schemas.microsoft.com/office/drawing/2014/main" id="{51C2F087-18C6-4ACA-A4C2-29D5D84BA0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5"/>
          <a:stretch/>
        </p:blipFill>
        <p:spPr bwMode="auto">
          <a:xfrm>
            <a:off x="381000" y="1698625"/>
            <a:ext cx="5743575" cy="42862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hylactère : pensées 3">
            <a:extLst>
              <a:ext uri="{FF2B5EF4-FFF2-40B4-BE49-F238E27FC236}">
                <a16:creationId xmlns:a16="http://schemas.microsoft.com/office/drawing/2014/main" id="{8C0428BF-DB7D-4C6F-8428-E2E8CEE6D92F}"/>
              </a:ext>
            </a:extLst>
          </p:cNvPr>
          <p:cNvSpPr/>
          <p:nvPr/>
        </p:nvSpPr>
        <p:spPr>
          <a:xfrm>
            <a:off x="3252787" y="2743200"/>
            <a:ext cx="3405188" cy="3657600"/>
          </a:xfrm>
          <a:prstGeom prst="cloudCallout">
            <a:avLst>
              <a:gd name="adj1" fmla="val -67920"/>
              <a:gd name="adj2" fmla="val -30218"/>
            </a:avLst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11268" name="Picture 4" descr="Texte de remplacement généré par une machine :&#10;Name &#10;Name &#10;Address &#10;Phone Number &#10;ValidationlsRequired &#10;VelidationMinimumCharacters &#10;Validation Maxcharacters &#10;Validation PhoneFormat &#10;Owner First Name &#10;Owner Last Name &#10;Description &#10;Published &#10;Rentingl_ots &#10;Subsidiary &#10;Value &#10;Nom &#10;Adresse &#10;Téléphone &#10;{O) est requis &#10;Vous devez avoir un minimum de {1} caractères. &#10;Il y a un maximum de (1} caractères pour {O) &#10;Le format du téléphone doit être de &#10;Le prénom du propriétaire &#10;Le nom de famille du propriétaire &#10;Descriptif de l'immeuble &#10;Publié &#10;Lots locatifs de l'immeuble &#10;Filiale &#10;+ Add ">
            <a:extLst>
              <a:ext uri="{FF2B5EF4-FFF2-40B4-BE49-F238E27FC236}">
                <a16:creationId xmlns:a16="http://schemas.microsoft.com/office/drawing/2014/main" id="{AA19A7BB-6AEC-4103-AA01-F97B080008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5" r="58333" b="15363"/>
          <a:stretch/>
        </p:blipFill>
        <p:spPr bwMode="auto">
          <a:xfrm>
            <a:off x="3857066" y="3276600"/>
            <a:ext cx="1936060" cy="25908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F0172B37-EC00-40B9-97D0-BD65B150716E}"/>
              </a:ext>
            </a:extLst>
          </p:cNvPr>
          <p:cNvSpPr txBox="1"/>
          <p:nvPr/>
        </p:nvSpPr>
        <p:spPr>
          <a:xfrm>
            <a:off x="6830117" y="3657600"/>
            <a:ext cx="22002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i="1" dirty="0"/>
              <a:t>Les Name et </a:t>
            </a:r>
            <a:r>
              <a:rPr lang="en-CA" b="1" i="1" dirty="0" err="1"/>
              <a:t>ErrorMessage</a:t>
            </a:r>
            <a:r>
              <a:rPr lang="en-CA" b="1" i="1" dirty="0"/>
              <a:t> </a:t>
            </a:r>
            <a:r>
              <a:rPr lang="en-CA" b="1" i="1" dirty="0" err="1"/>
              <a:t>seront</a:t>
            </a:r>
            <a:r>
              <a:rPr lang="en-CA" b="1" i="1" dirty="0"/>
              <a:t> les clefs de </a:t>
            </a:r>
            <a:r>
              <a:rPr lang="en-CA" b="1" i="1" dirty="0" err="1"/>
              <a:t>vos</a:t>
            </a:r>
            <a:r>
              <a:rPr lang="en-CA" b="1" i="1" dirty="0"/>
              <a:t> </a:t>
            </a:r>
            <a:r>
              <a:rPr lang="en-CA" b="1" i="1" dirty="0" err="1"/>
              <a:t>traductions</a:t>
            </a:r>
            <a:r>
              <a:rPr lang="en-CA" b="1" i="1" dirty="0"/>
              <a:t> pour les </a:t>
            </a:r>
            <a:r>
              <a:rPr lang="en-CA" b="1" i="1" dirty="0" err="1"/>
              <a:t>modèles</a:t>
            </a:r>
            <a:endParaRPr lang="fr-CA" b="1" i="1" dirty="0"/>
          </a:p>
        </p:txBody>
      </p:sp>
    </p:spTree>
    <p:extLst>
      <p:ext uri="{BB962C8B-B14F-4D97-AF65-F5344CB8AC3E}">
        <p14:creationId xmlns:p14="http://schemas.microsoft.com/office/powerpoint/2010/main" val="40272746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8E98C5-E407-43ED-B4B2-D3DD634392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1089025"/>
          </a:xfrm>
        </p:spPr>
        <p:txBody>
          <a:bodyPr>
            <a:normAutofit/>
          </a:bodyPr>
          <a:lstStyle/>
          <a:p>
            <a:r>
              <a:rPr lang="en-CA" sz="2800" dirty="0"/>
              <a:t>Modifier les </a:t>
            </a:r>
            <a:r>
              <a:rPr lang="en-CA" sz="2800" dirty="0" err="1"/>
              <a:t>modèles</a:t>
            </a:r>
            <a:r>
              <a:rPr lang="en-CA" sz="2800" dirty="0"/>
              <a:t> (Name et </a:t>
            </a:r>
            <a:r>
              <a:rPr lang="en-CA" sz="2800" dirty="0" err="1"/>
              <a:t>ErrorMessage</a:t>
            </a:r>
            <a:r>
              <a:rPr lang="en-CA" sz="2800" dirty="0"/>
              <a:t>)</a:t>
            </a:r>
            <a:endParaRPr lang="fr-CA" sz="28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40B5BC58-9958-4489-8D0C-8914FD9FB8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0" y="1734937"/>
            <a:ext cx="4457700" cy="4286250"/>
          </a:xfrm>
        </p:spPr>
        <p:txBody>
          <a:bodyPr>
            <a:normAutofit fontScale="85000" lnSpcReduction="20000"/>
          </a:bodyPr>
          <a:lstStyle/>
          <a:p>
            <a:pPr algn="l"/>
            <a:r>
              <a:rPr lang="en-CA" dirty="0"/>
              <a:t>Deux </a:t>
            </a:r>
            <a:r>
              <a:rPr lang="en-CA" dirty="0" err="1"/>
              <a:t>approches</a:t>
            </a:r>
            <a:r>
              <a:rPr lang="en-CA" dirty="0"/>
              <a:t> </a:t>
            </a:r>
            <a:r>
              <a:rPr lang="en-CA" dirty="0" err="1"/>
              <a:t>vous</a:t>
            </a:r>
            <a:r>
              <a:rPr lang="en-CA" dirty="0"/>
              <a:t> </a:t>
            </a:r>
            <a:r>
              <a:rPr lang="en-CA" dirty="0" err="1"/>
              <a:t>sont</a:t>
            </a:r>
            <a:r>
              <a:rPr lang="en-CA" dirty="0"/>
              <a:t> </a:t>
            </a:r>
            <a:r>
              <a:rPr lang="en-CA" dirty="0" err="1"/>
              <a:t>disponibles</a:t>
            </a:r>
            <a:r>
              <a:rPr lang="en-CA" dirty="0"/>
              <a:t>.</a:t>
            </a:r>
          </a:p>
          <a:p>
            <a:pPr algn="l"/>
            <a:endParaRPr lang="en-CA" dirty="0"/>
          </a:p>
          <a:p>
            <a:pPr algn="l"/>
            <a:r>
              <a:rPr lang="en-CA" dirty="0" err="1"/>
              <a:t>Certains</a:t>
            </a:r>
            <a:r>
              <a:rPr lang="en-CA" dirty="0"/>
              <a:t> </a:t>
            </a:r>
            <a:r>
              <a:rPr lang="en-CA" dirty="0" err="1"/>
              <a:t>utilisent</a:t>
            </a:r>
            <a:r>
              <a:rPr lang="en-CA" dirty="0"/>
              <a:t> le </a:t>
            </a:r>
            <a:r>
              <a:rPr lang="en-CA" dirty="0" err="1"/>
              <a:t>texte</a:t>
            </a:r>
            <a:r>
              <a:rPr lang="en-CA" dirty="0"/>
              <a:t> </a:t>
            </a:r>
            <a:r>
              <a:rPr lang="en-CA" dirty="0" err="1"/>
              <a:t>anglais</a:t>
            </a:r>
            <a:r>
              <a:rPr lang="en-CA" dirty="0"/>
              <a:t> </a:t>
            </a:r>
            <a:r>
              <a:rPr lang="en-CA" dirty="0" err="1"/>
              <a:t>comme</a:t>
            </a:r>
            <a:r>
              <a:rPr lang="en-CA" dirty="0"/>
              <a:t> clefs. Ex. Owner First Name. La </a:t>
            </a:r>
            <a:r>
              <a:rPr lang="en-CA" dirty="0" err="1"/>
              <a:t>traduction</a:t>
            </a:r>
            <a:r>
              <a:rPr lang="en-CA" dirty="0"/>
              <a:t> </a:t>
            </a:r>
            <a:r>
              <a:rPr lang="en-CA" dirty="0" err="1"/>
              <a:t>n’a</a:t>
            </a:r>
            <a:r>
              <a:rPr lang="en-CA" dirty="0"/>
              <a:t> </a:t>
            </a:r>
            <a:r>
              <a:rPr lang="en-CA" dirty="0" err="1"/>
              <a:t>donc</a:t>
            </a:r>
            <a:r>
              <a:rPr lang="en-CA" dirty="0"/>
              <a:t> </a:t>
            </a:r>
            <a:r>
              <a:rPr lang="en-CA" dirty="0" err="1"/>
              <a:t>besoin</a:t>
            </a:r>
            <a:r>
              <a:rPr lang="en-CA" dirty="0"/>
              <a:t> que du </a:t>
            </a:r>
            <a:r>
              <a:rPr lang="en-CA" dirty="0" err="1"/>
              <a:t>français</a:t>
            </a:r>
            <a:r>
              <a:rPr lang="en-CA" dirty="0"/>
              <a:t> car la clef </a:t>
            </a:r>
            <a:r>
              <a:rPr lang="en-CA" dirty="0" err="1"/>
              <a:t>est</a:t>
            </a:r>
            <a:r>
              <a:rPr lang="en-CA" dirty="0"/>
              <a:t> </a:t>
            </a:r>
            <a:r>
              <a:rPr lang="en-CA" dirty="0" err="1"/>
              <a:t>utilisé</a:t>
            </a:r>
            <a:r>
              <a:rPr lang="en-CA" dirty="0"/>
              <a:t> </a:t>
            </a:r>
            <a:r>
              <a:rPr lang="en-CA" dirty="0" err="1"/>
              <a:t>si</a:t>
            </a:r>
            <a:r>
              <a:rPr lang="en-CA" dirty="0"/>
              <a:t> on </a:t>
            </a:r>
            <a:r>
              <a:rPr lang="en-CA" dirty="0" err="1"/>
              <a:t>est</a:t>
            </a:r>
            <a:r>
              <a:rPr lang="en-CA" dirty="0"/>
              <a:t> en </a:t>
            </a:r>
            <a:r>
              <a:rPr lang="en-CA" dirty="0" err="1"/>
              <a:t>anglais</a:t>
            </a:r>
            <a:r>
              <a:rPr lang="en-CA" dirty="0"/>
              <a:t> (</a:t>
            </a:r>
            <a:r>
              <a:rPr lang="en-CA" dirty="0" err="1"/>
              <a:t>traduction</a:t>
            </a:r>
            <a:r>
              <a:rPr lang="en-CA" dirty="0"/>
              <a:t> </a:t>
            </a:r>
            <a:r>
              <a:rPr lang="en-CA" dirty="0" err="1"/>
              <a:t>absente</a:t>
            </a:r>
            <a:r>
              <a:rPr lang="en-CA" dirty="0"/>
              <a:t>). </a:t>
            </a:r>
          </a:p>
          <a:p>
            <a:pPr algn="l"/>
            <a:endParaRPr lang="en-CA" dirty="0"/>
          </a:p>
          <a:p>
            <a:pPr algn="l"/>
            <a:r>
              <a:rPr lang="en-CA" dirty="0"/>
              <a:t>On </a:t>
            </a:r>
            <a:r>
              <a:rPr lang="en-CA" dirty="0" err="1"/>
              <a:t>peut</a:t>
            </a:r>
            <a:r>
              <a:rPr lang="en-CA" dirty="0"/>
              <a:t> </a:t>
            </a:r>
            <a:r>
              <a:rPr lang="en-CA" dirty="0" err="1"/>
              <a:t>aussi</a:t>
            </a:r>
            <a:r>
              <a:rPr lang="en-CA" dirty="0"/>
              <a:t> </a:t>
            </a:r>
            <a:r>
              <a:rPr lang="en-CA" dirty="0" err="1"/>
              <a:t>utiliser</a:t>
            </a:r>
            <a:r>
              <a:rPr lang="en-CA" dirty="0"/>
              <a:t> des clefs </a:t>
            </a:r>
            <a:r>
              <a:rPr lang="en-CA" dirty="0" err="1"/>
              <a:t>normées</a:t>
            </a:r>
            <a:r>
              <a:rPr lang="en-CA" dirty="0"/>
              <a:t> </a:t>
            </a:r>
            <a:r>
              <a:rPr lang="en-CA" dirty="0" err="1"/>
              <a:t>comme</a:t>
            </a:r>
            <a:r>
              <a:rPr lang="en-CA" dirty="0"/>
              <a:t> </a:t>
            </a:r>
            <a:r>
              <a:rPr lang="en-CA" dirty="0" err="1"/>
              <a:t>ValidationMaxCharacters</a:t>
            </a:r>
            <a:r>
              <a:rPr lang="en-CA" dirty="0"/>
              <a:t>.</a:t>
            </a:r>
          </a:p>
          <a:p>
            <a:pPr algn="l"/>
            <a:endParaRPr lang="en-CA" dirty="0"/>
          </a:p>
          <a:p>
            <a:pPr algn="l"/>
            <a:r>
              <a:rPr lang="en-CA" dirty="0" err="1"/>
              <a:t>Moins</a:t>
            </a:r>
            <a:r>
              <a:rPr lang="en-CA" dirty="0"/>
              <a:t> </a:t>
            </a:r>
            <a:r>
              <a:rPr lang="en-CA" dirty="0" err="1"/>
              <a:t>d’erreurs</a:t>
            </a:r>
            <a:r>
              <a:rPr lang="en-CA" dirty="0"/>
              <a:t> de manipulation </a:t>
            </a:r>
            <a:r>
              <a:rPr lang="en-CA" dirty="0" err="1"/>
              <a:t>vont</a:t>
            </a:r>
            <a:r>
              <a:rPr lang="en-CA" dirty="0"/>
              <a:t> arriver </a:t>
            </a:r>
            <a:r>
              <a:rPr lang="en-CA" dirty="0" err="1"/>
              <a:t>ainsi</a:t>
            </a:r>
            <a:r>
              <a:rPr lang="en-CA" dirty="0"/>
              <a:t> </a:t>
            </a:r>
            <a:r>
              <a:rPr lang="en-CA" dirty="0" err="1"/>
              <a:t>mais</a:t>
            </a:r>
            <a:r>
              <a:rPr lang="en-CA" dirty="0"/>
              <a:t> </a:t>
            </a:r>
            <a:r>
              <a:rPr lang="en-CA" dirty="0" err="1"/>
              <a:t>vous</a:t>
            </a:r>
            <a:r>
              <a:rPr lang="en-CA" dirty="0"/>
              <a:t> </a:t>
            </a:r>
            <a:r>
              <a:rPr lang="en-CA" dirty="0" err="1"/>
              <a:t>devez</a:t>
            </a:r>
            <a:r>
              <a:rPr lang="en-CA" dirty="0"/>
              <a:t> </a:t>
            </a:r>
            <a:r>
              <a:rPr lang="en-CA" dirty="0" err="1"/>
              <a:t>fournir</a:t>
            </a:r>
            <a:r>
              <a:rPr lang="en-CA" dirty="0"/>
              <a:t> la </a:t>
            </a:r>
            <a:r>
              <a:rPr lang="en-CA" dirty="0" err="1"/>
              <a:t>traduction</a:t>
            </a:r>
            <a:r>
              <a:rPr lang="en-CA" dirty="0"/>
              <a:t> anglaise en plus de la </a:t>
            </a:r>
            <a:r>
              <a:rPr lang="en-CA" dirty="0" err="1"/>
              <a:t>traduction</a:t>
            </a:r>
            <a:r>
              <a:rPr lang="en-CA" dirty="0"/>
              <a:t> </a:t>
            </a:r>
            <a:r>
              <a:rPr lang="en-CA" dirty="0" err="1"/>
              <a:t>française</a:t>
            </a:r>
            <a:r>
              <a:rPr lang="en-CA" dirty="0"/>
              <a:t>. </a:t>
            </a:r>
            <a:endParaRPr lang="fr-CA" dirty="0"/>
          </a:p>
        </p:txBody>
      </p:sp>
      <p:pic>
        <p:nvPicPr>
          <p:cNvPr id="11266" name="Picture 2" descr="Texte de remplacement généré par une machine :&#10;[Display(Name = &quot;Address &quot; ) ] &#10;[DataType (Data Type . MultilineText ) ] &#10;CMaxLength(Sea, ErrorMessage=&quot;Va1idationMaxCharacters&quot;)] &#10;7 references &#10;public string Address{get;set;} &#10;[Display(Name = &#10;&quot;Phone Number&quot;)] &#10;C Phone(ErrorMessage &#10;&quot;ValidationPhoneFormat&quot; ) ] &#10;[DataType (Data Type . PhoneNumber) &#10;5 references &#10;public string PhoneNumber {get;set;} &#10;[Display(Name = &quot;Owner First Name&quot;)] &#10;5 references &#10;public string œnerFirstName {get;set;} &#10;[Display(Name = &quot;Owner Last Name&quot;)] &#10;5 references &#10;public string œnerLastName {get;set;} ">
            <a:extLst>
              <a:ext uri="{FF2B5EF4-FFF2-40B4-BE49-F238E27FC236}">
                <a16:creationId xmlns:a16="http://schemas.microsoft.com/office/drawing/2014/main" id="{51C2F087-18C6-4ACA-A4C2-29D5D84BA0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35" r="27062"/>
          <a:stretch/>
        </p:blipFill>
        <p:spPr bwMode="auto">
          <a:xfrm>
            <a:off x="381001" y="1698625"/>
            <a:ext cx="3962400" cy="42862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34282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3F77B87-1DC2-4C77-BFB9-1EFD9142980D}"/>
              </a:ext>
            </a:extLst>
          </p:cNvPr>
          <p:cNvSpPr/>
          <p:nvPr/>
        </p:nvSpPr>
        <p:spPr>
          <a:xfrm>
            <a:off x="38100" y="3043191"/>
            <a:ext cx="9067800" cy="2290809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CA" dirty="0" err="1">
                <a:solidFill>
                  <a:schemeClr val="tx1"/>
                </a:solidFill>
              </a:rPr>
              <a:t>HomeController.cs</a:t>
            </a:r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EFA942F-B9FA-40AE-A813-A2D955B3D4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err="1"/>
              <a:t>Mettre</a:t>
            </a:r>
            <a:r>
              <a:rPr lang="en-CA" dirty="0"/>
              <a:t> un </a:t>
            </a:r>
            <a:r>
              <a:rPr lang="en-CA" dirty="0" err="1"/>
              <a:t>commutateur</a:t>
            </a:r>
            <a:r>
              <a:rPr lang="en-CA" dirty="0"/>
              <a:t> de langue</a:t>
            </a:r>
            <a:endParaRPr lang="fr-CA" dirty="0"/>
          </a:p>
        </p:txBody>
      </p:sp>
      <p:pic>
        <p:nvPicPr>
          <p:cNvPr id="7170" name="Picture 2" descr="Texte de remplacement généré par une machine :&#10;English (United States) &#10;English (United States) &#10;français (Canada) ">
            <a:extLst>
              <a:ext uri="{FF2B5EF4-FFF2-40B4-BE49-F238E27FC236}">
                <a16:creationId xmlns:a16="http://schemas.microsoft.com/office/drawing/2014/main" id="{D7946DA1-9FBA-477C-B99C-31C666A82B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177"/>
          <a:stretch/>
        </p:blipFill>
        <p:spPr bwMode="auto">
          <a:xfrm>
            <a:off x="228600" y="1828799"/>
            <a:ext cx="6486525" cy="106722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A588075F-E45B-442F-BC5A-58B45182A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3337532"/>
            <a:ext cx="8534400" cy="160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131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7C65F35-7876-4F70-9393-57060D7E6662}"/>
              </a:ext>
            </a:extLst>
          </p:cNvPr>
          <p:cNvSpPr/>
          <p:nvPr/>
        </p:nvSpPr>
        <p:spPr>
          <a:xfrm>
            <a:off x="76200" y="1275826"/>
            <a:ext cx="9067800" cy="4591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CA" dirty="0">
                <a:solidFill>
                  <a:schemeClr val="tx1"/>
                </a:solidFill>
              </a:rPr>
              <a:t>/Shared/_</a:t>
            </a:r>
            <a:r>
              <a:rPr lang="en-CA" dirty="0" err="1">
                <a:solidFill>
                  <a:schemeClr val="tx1"/>
                </a:solidFill>
              </a:rPr>
              <a:t>SelectLanguage.cshtml</a:t>
            </a:r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6E22363-903E-428D-800F-88D51B4809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err="1"/>
              <a:t>Mettre</a:t>
            </a:r>
            <a:r>
              <a:rPr lang="en-CA" dirty="0"/>
              <a:t> un </a:t>
            </a:r>
            <a:r>
              <a:rPr lang="en-CA" dirty="0" err="1"/>
              <a:t>commutateur</a:t>
            </a:r>
            <a:r>
              <a:rPr lang="en-CA" dirty="0"/>
              <a:t> de langue</a:t>
            </a:r>
            <a:endParaRPr lang="fr-CA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2DA2DC4-4E26-4371-AA10-2FE4A765A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828800"/>
            <a:ext cx="8192643" cy="3753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4622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7C65F35-7876-4F70-9393-57060D7E6662}"/>
              </a:ext>
            </a:extLst>
          </p:cNvPr>
          <p:cNvSpPr/>
          <p:nvPr/>
        </p:nvSpPr>
        <p:spPr>
          <a:xfrm>
            <a:off x="76200" y="1275826"/>
            <a:ext cx="7848600" cy="1470025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fr-CA" sz="1800" b="1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wwwroot</a:t>
            </a:r>
            <a:r>
              <a:rPr lang="fr-CA" sz="1800" b="1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\</a:t>
            </a:r>
            <a:r>
              <a:rPr lang="fr-CA" sz="1800" b="1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js</a:t>
            </a:r>
            <a:r>
              <a:rPr lang="fr-CA" sz="1800" b="1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\select-language.js</a:t>
            </a:r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6E22363-903E-428D-800F-88D51B4809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200" y="255587"/>
            <a:ext cx="9067800" cy="1470025"/>
          </a:xfrm>
        </p:spPr>
        <p:txBody>
          <a:bodyPr/>
          <a:lstStyle/>
          <a:p>
            <a:r>
              <a:rPr lang="en-CA" dirty="0" err="1"/>
              <a:t>Mettre</a:t>
            </a:r>
            <a:r>
              <a:rPr lang="en-CA" dirty="0"/>
              <a:t> un </a:t>
            </a:r>
            <a:r>
              <a:rPr lang="en-CA" dirty="0" err="1"/>
              <a:t>commutateur</a:t>
            </a:r>
            <a:r>
              <a:rPr lang="en-CA" dirty="0"/>
              <a:t> de langue</a:t>
            </a:r>
            <a:endParaRPr lang="fr-CA" dirty="0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7C4C070A-B9F5-4988-9CB0-9E1A1EF3A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36" y="1447800"/>
            <a:ext cx="4220164" cy="103837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A4AA403-F64B-4544-88FA-7CABA821FF8C}"/>
              </a:ext>
            </a:extLst>
          </p:cNvPr>
          <p:cNvSpPr/>
          <p:nvPr/>
        </p:nvSpPr>
        <p:spPr>
          <a:xfrm>
            <a:off x="152400" y="3352800"/>
            <a:ext cx="7848600" cy="205740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fr-CA" sz="1800" b="1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_</a:t>
            </a:r>
            <a:r>
              <a:rPr lang="fr-CA" sz="1800" b="1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Layout.cshtml</a:t>
            </a:r>
            <a:endParaRPr lang="fr-CA" dirty="0">
              <a:solidFill>
                <a:schemeClr val="tx1"/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CA826081-5F5C-46AE-BBCF-1EA599B5A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1836" y="3608463"/>
            <a:ext cx="6020640" cy="504895"/>
          </a:xfrm>
          <a:prstGeom prst="rect">
            <a:avLst/>
          </a:prstGeom>
        </p:spPr>
      </p:pic>
      <p:pic>
        <p:nvPicPr>
          <p:cNvPr id="8194" name="Picture 2" descr="Texte de remplacement généré par une machine :&#10;&lt;footer cLass=&quot;border-top footer text-muted&quot;&gt; &#10;(div &#10;(div &#10;&lt;div c &amp;copy; 282 a &#10;&lt;div cLass=&quot;c01-md-6 text-right&quot;&gt; &#10;MaisonReve. web &#10;&lt;a asv &#10;@await Html. PartialAsync( &quot; _ SelectLanguage&quot;) &#10;&lt;/div&gt; &#10;&lt;/footer&gt; ">
            <a:extLst>
              <a:ext uri="{FF2B5EF4-FFF2-40B4-BE49-F238E27FC236}">
                <a16:creationId xmlns:a16="http://schemas.microsoft.com/office/drawing/2014/main" id="{22B02321-C69E-44C2-AE6A-D99A8F9BC2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786" b="46793"/>
          <a:stretch/>
        </p:blipFill>
        <p:spPr bwMode="auto">
          <a:xfrm>
            <a:off x="1714500" y="4743587"/>
            <a:ext cx="5715000" cy="228600"/>
          </a:xfrm>
          <a:prstGeom prst="rect">
            <a:avLst/>
          </a:prstGeom>
          <a:ln w="127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Croix 8">
            <a:extLst>
              <a:ext uri="{FF2B5EF4-FFF2-40B4-BE49-F238E27FC236}">
                <a16:creationId xmlns:a16="http://schemas.microsoft.com/office/drawing/2014/main" id="{CAD310FF-B23D-4817-BF9F-8CFBBC34853B}"/>
              </a:ext>
            </a:extLst>
          </p:cNvPr>
          <p:cNvSpPr/>
          <p:nvPr/>
        </p:nvSpPr>
        <p:spPr>
          <a:xfrm>
            <a:off x="2895600" y="4188116"/>
            <a:ext cx="381000" cy="382442"/>
          </a:xfrm>
          <a:prstGeom prst="plus">
            <a:avLst>
              <a:gd name="adj" fmla="val 3898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5239902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5C925B-F29F-4FEF-8C2E-F1D2D35BDFD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err="1"/>
              <a:t>Traduire</a:t>
            </a:r>
            <a:r>
              <a:rPr lang="en-CA" dirty="0"/>
              <a:t>! </a:t>
            </a:r>
            <a:r>
              <a:rPr lang="en-CA" dirty="0" err="1"/>
              <a:t>Traduire</a:t>
            </a:r>
            <a:r>
              <a:rPr lang="en-CA" dirty="0"/>
              <a:t>! </a:t>
            </a:r>
            <a:r>
              <a:rPr lang="en-CA" dirty="0" err="1"/>
              <a:t>Traduire</a:t>
            </a:r>
            <a:r>
              <a:rPr lang="en-CA" dirty="0"/>
              <a:t>!</a:t>
            </a:r>
            <a:endParaRPr lang="fr-CA" dirty="0"/>
          </a:p>
        </p:txBody>
      </p:sp>
      <p:pic>
        <p:nvPicPr>
          <p:cNvPr id="9218" name="Picture 2" descr="Texte de remplacement généré par une machine :&#10;v Resources &#10;Models.Building.en.resx &#10;Models.Building.fr.resx &#10;MaisonReve.Database.csproj ">
            <a:extLst>
              <a:ext uri="{FF2B5EF4-FFF2-40B4-BE49-F238E27FC236}">
                <a16:creationId xmlns:a16="http://schemas.microsoft.com/office/drawing/2014/main" id="{30764F26-C2A2-4BB3-BBC1-E9DFCFA586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115" y="4802920"/>
            <a:ext cx="4848225" cy="10382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Texte de remplacement généré par une machine :&#10;obJ &#10;Repository &#10;Resources &#10;MaisonReve.Database.csproj &#10;readme.md &#10;&gt; MaisonReve.Test ">
            <a:extLst>
              <a:ext uri="{FF2B5EF4-FFF2-40B4-BE49-F238E27FC236}">
                <a16:creationId xmlns:a16="http://schemas.microsoft.com/office/drawing/2014/main" id="{1FF7B09A-FC69-43CF-8A3A-7C887A72FD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143125"/>
            <a:ext cx="3286125" cy="128587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 3">
            <a:extLst>
              <a:ext uri="{FF2B5EF4-FFF2-40B4-BE49-F238E27FC236}">
                <a16:creationId xmlns:a16="http://schemas.microsoft.com/office/drawing/2014/main" id="{BFEFC69D-10A3-48B3-B19E-AACD2BDBAC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9817" y="2788028"/>
            <a:ext cx="3105583" cy="253400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B64E06C4-71FA-4C9F-83F3-BA6A0E2A7515}"/>
              </a:ext>
            </a:extLst>
          </p:cNvPr>
          <p:cNvSpPr txBox="1"/>
          <p:nvPr/>
        </p:nvSpPr>
        <p:spPr>
          <a:xfrm>
            <a:off x="423862" y="1375459"/>
            <a:ext cx="411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/>
              <a:t>On crée des dossiers de ressources dans les deux projets (Database et Web)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9250726-0BAB-45E5-BBA3-B08B00DD3C83}"/>
              </a:ext>
            </a:extLst>
          </p:cNvPr>
          <p:cNvSpPr txBox="1"/>
          <p:nvPr/>
        </p:nvSpPr>
        <p:spPr>
          <a:xfrm>
            <a:off x="228600" y="3756250"/>
            <a:ext cx="411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On ajoute des fichiers </a:t>
            </a:r>
            <a:r>
              <a:rPr lang="fr-CA" dirty="0" err="1"/>
              <a:t>resx</a:t>
            </a:r>
            <a:r>
              <a:rPr lang="fr-CA" dirty="0"/>
              <a:t>, en respectant l’emplacement des classes auxquelles ils se rapportent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506214F3-ED9C-47F3-ACD2-C2B1CCECEC6A}"/>
              </a:ext>
            </a:extLst>
          </p:cNvPr>
          <p:cNvSpPr txBox="1"/>
          <p:nvPr/>
        </p:nvSpPr>
        <p:spPr>
          <a:xfrm>
            <a:off x="5638800" y="2358105"/>
            <a:ext cx="411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dirty="0"/>
              <a:t>Même principe sous le projet Web</a:t>
            </a:r>
          </a:p>
        </p:txBody>
      </p:sp>
    </p:spTree>
    <p:extLst>
      <p:ext uri="{BB962C8B-B14F-4D97-AF65-F5344CB8AC3E}">
        <p14:creationId xmlns:p14="http://schemas.microsoft.com/office/powerpoint/2010/main" val="3643165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45">
            <a:extLst>
              <a:ext uri="{FF2B5EF4-FFF2-40B4-BE49-F238E27FC236}">
                <a16:creationId xmlns:a16="http://schemas.microsoft.com/office/drawing/2014/main" id="{C05E0175-AEBB-4B68-8E56-2054B21DCB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73757">
            <a:off x="-2759166" y="1249989"/>
            <a:ext cx="15491728" cy="2072019"/>
          </a:xfrm>
          <a:prstGeom prst="rect">
            <a:avLst/>
          </a:prstGeom>
        </p:spPr>
      </p:pic>
      <p:pic>
        <p:nvPicPr>
          <p:cNvPr id="52" name="construction_worker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0" y="1447800"/>
            <a:ext cx="3238500" cy="4934858"/>
          </a:xfrm>
          <a:prstGeom prst="rect">
            <a:avLst/>
          </a:prstGeom>
        </p:spPr>
      </p:pic>
      <p:pic>
        <p:nvPicPr>
          <p:cNvPr id="4098" name="Picture 2" descr="Le i18n : L'internationalisation. &#10;I + (18 caractères) + n ">
            <a:extLst>
              <a:ext uri="{FF2B5EF4-FFF2-40B4-BE49-F238E27FC236}">
                <a16:creationId xmlns:a16="http://schemas.microsoft.com/office/drawing/2014/main" id="{0F83AE36-AC64-41D9-AC18-5004BB8317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47" r="1403"/>
          <a:stretch/>
        </p:blipFill>
        <p:spPr bwMode="auto">
          <a:xfrm>
            <a:off x="2362200" y="3677545"/>
            <a:ext cx="6096000" cy="1381125"/>
          </a:xfrm>
          <a:prstGeom prst="rect">
            <a:avLst/>
          </a:prstGeom>
          <a:solidFill>
            <a:schemeClr val="bg1"/>
          </a:solidFill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4724400"/>
            <a:ext cx="2425700" cy="1819275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ctrTitle"/>
          </p:nvPr>
        </p:nvSpPr>
        <p:spPr>
          <a:xfrm>
            <a:off x="2247900" y="1618544"/>
            <a:ext cx="7048500" cy="147002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60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Programmation</a:t>
            </a:r>
            <a:r>
              <a:rPr lang="en-US" sz="6000" dirty="0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 Web </a:t>
            </a:r>
            <a:r>
              <a:rPr lang="en-US" sz="60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Transactionnel</a:t>
            </a:r>
            <a:endParaRPr lang="en-US" sz="4400" dirty="0">
              <a:ln w="19050" cap="rnd">
                <a:solidFill>
                  <a:schemeClr val="tx1"/>
                </a:solidFill>
              </a:ln>
              <a:solidFill>
                <a:schemeClr val="bg1">
                  <a:lumMod val="85000"/>
                </a:schemeClr>
              </a:solidFill>
              <a:latin typeface="Impac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42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474C0DF-B6AB-4437-B4E2-AAD5FE0DB3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err="1"/>
              <a:t>Créer</a:t>
            </a:r>
            <a:r>
              <a:rPr lang="en-CA" dirty="0"/>
              <a:t> des </a:t>
            </a:r>
            <a:r>
              <a:rPr lang="en-CA" dirty="0" err="1"/>
              <a:t>resx</a:t>
            </a:r>
            <a:r>
              <a:rPr lang="en-CA" dirty="0"/>
              <a:t>. 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690A8C72-0EB7-4789-8BA2-D6C1E29FA3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800" y="1416220"/>
            <a:ext cx="8610600" cy="3962400"/>
          </a:xfrm>
        </p:spPr>
        <p:txBody>
          <a:bodyPr/>
          <a:lstStyle/>
          <a:p>
            <a:pPr algn="l"/>
            <a:r>
              <a:rPr lang="fr-CA" sz="1800" b="0" i="0" dirty="0">
                <a:effectLst/>
                <a:latin typeface="Calibri" panose="020F0502020204030204" pitchFamily="34" charset="0"/>
              </a:rPr>
              <a:t>Installer l'extension </a:t>
            </a:r>
            <a:r>
              <a:rPr lang="fr-CA" sz="1800" b="0" i="0" dirty="0" err="1">
                <a:effectLst/>
                <a:latin typeface="Calibri" panose="020F0502020204030204" pitchFamily="34" charset="0"/>
              </a:rPr>
              <a:t>vscode</a:t>
            </a:r>
            <a:r>
              <a:rPr lang="fr-CA" sz="1800" b="0" i="0" dirty="0">
                <a:effectLst/>
                <a:latin typeface="Calibri" panose="020F0502020204030204" pitchFamily="34" charset="0"/>
              </a:rPr>
              <a:t> sur les </a:t>
            </a:r>
            <a:r>
              <a:rPr lang="fr-CA" sz="1800" b="0" i="0" dirty="0" err="1">
                <a:effectLst/>
                <a:latin typeface="Calibri" panose="020F0502020204030204" pitchFamily="34" charset="0"/>
              </a:rPr>
              <a:t>resx</a:t>
            </a:r>
            <a:r>
              <a:rPr lang="fr-CA" sz="1800" b="0" i="0" dirty="0">
                <a:effectLst/>
                <a:latin typeface="Calibri" panose="020F0502020204030204" pitchFamily="34" charset="0"/>
              </a:rPr>
              <a:t> : </a:t>
            </a:r>
          </a:p>
          <a:p>
            <a:pPr lvl="1" algn="l"/>
            <a:r>
              <a:rPr lang="fr-CA" sz="3200" b="1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dominicvonk.vscode</a:t>
            </a:r>
            <a:r>
              <a:rPr lang="fr-CA" sz="3200" b="1" i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-</a:t>
            </a:r>
            <a:r>
              <a:rPr lang="fr-CA" sz="3200" b="1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resx</a:t>
            </a:r>
            <a:r>
              <a:rPr lang="fr-CA" sz="3200" b="1" i="0" dirty="0">
                <a:solidFill>
                  <a:schemeClr val="tx1"/>
                </a:solidFill>
                <a:effectLst/>
                <a:latin typeface="Calibri" panose="020F0502020204030204" pitchFamily="34" charset="0"/>
              </a:rPr>
              <a:t>-editor</a:t>
            </a:r>
          </a:p>
          <a:p>
            <a:pPr algn="l"/>
            <a:r>
              <a:rPr lang="fr-CA" sz="1800" dirty="0">
                <a:latin typeface="Calibri" panose="020F0502020204030204" pitchFamily="34" charset="0"/>
              </a:rPr>
              <a:t>Ajouter le fichier</a:t>
            </a:r>
          </a:p>
          <a:p>
            <a:endParaRPr lang="fr-CA" dirty="0"/>
          </a:p>
        </p:txBody>
      </p:sp>
      <p:pic>
        <p:nvPicPr>
          <p:cNvPr id="10242" name="Picture 2" descr="Texte de remplacement généré par une machine :&#10;&gt; PropertiE &#10;v Resourc &#10;Control &#10;Control &#10;Contro &#10;Shared &#10;New C# Class &#10;New Interface &#10;Nouveau fichier &#10;Nouveau dossier &#10;Révéler dans l'Explorateur de fichiers ">
            <a:extLst>
              <a:ext uri="{FF2B5EF4-FFF2-40B4-BE49-F238E27FC236}">
                <a16:creationId xmlns:a16="http://schemas.microsoft.com/office/drawing/2014/main" id="{3DC844BB-E9E9-462F-B0F2-60ED826BD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243" y="2802420"/>
            <a:ext cx="5695950" cy="1247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Texte de remplacement généré par une machine :&#10;Resources &#10;iews.Home.lndex.en.resA ">
            <a:extLst>
              <a:ext uri="{FF2B5EF4-FFF2-40B4-BE49-F238E27FC236}">
                <a16:creationId xmlns:a16="http://schemas.microsoft.com/office/drawing/2014/main" id="{CB71607C-9939-4A5B-9761-25EA2B4620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3457" y="3076888"/>
            <a:ext cx="3114675" cy="514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5E4923FA-4F58-4621-AFE3-EE193BD6C86E}"/>
              </a:ext>
            </a:extLst>
          </p:cNvPr>
          <p:cNvCxnSpPr>
            <a:cxnSpLocks/>
          </p:cNvCxnSpPr>
          <p:nvPr/>
        </p:nvCxnSpPr>
        <p:spPr>
          <a:xfrm>
            <a:off x="5648229" y="3365192"/>
            <a:ext cx="706332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10246" name="Picture 6" descr="Texte de remplacement généré par une machine :&#10;MaisonReve.Web &gt; Resources &gt; Views.Home.lndex.en.resx &#10;Name &#10;Welcome &#10;WelcomeMessage &#10;Value &#10;Welcome on the Dream Same Website &#10;The Dream Home Website is to suggest rentals for your new home. Check OL &#10;+ Add ">
            <a:extLst>
              <a:ext uri="{FF2B5EF4-FFF2-40B4-BE49-F238E27FC236}">
                <a16:creationId xmlns:a16="http://schemas.microsoft.com/office/drawing/2014/main" id="{4F03065C-EC39-41DE-8D18-E7FD180210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417"/>
          <a:stretch/>
        </p:blipFill>
        <p:spPr bwMode="auto">
          <a:xfrm>
            <a:off x="869457" y="4191000"/>
            <a:ext cx="7734294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Connecteur droit avec flèche 9">
            <a:extLst>
              <a:ext uri="{FF2B5EF4-FFF2-40B4-BE49-F238E27FC236}">
                <a16:creationId xmlns:a16="http://schemas.microsoft.com/office/drawing/2014/main" id="{FD1539D6-8C7D-4B40-B5A6-F8621FE5F997}"/>
              </a:ext>
            </a:extLst>
          </p:cNvPr>
          <p:cNvCxnSpPr>
            <a:cxnSpLocks/>
          </p:cNvCxnSpPr>
          <p:nvPr/>
        </p:nvCxnSpPr>
        <p:spPr>
          <a:xfrm>
            <a:off x="7956057" y="3365192"/>
            <a:ext cx="0" cy="986217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5103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8CBFD5F1-1ACD-4FF8-A614-4449A298FA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302" r="24470"/>
          <a:stretch/>
        </p:blipFill>
        <p:spPr>
          <a:xfrm>
            <a:off x="3088140" y="10"/>
            <a:ext cx="6055860" cy="6857990"/>
          </a:xfrm>
          <a:prstGeom prst="rect">
            <a:avLst/>
          </a:prstGeom>
        </p:spPr>
      </p:pic>
      <p:sp>
        <p:nvSpPr>
          <p:cNvPr id="44" name="Freeform: Shape 39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589485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5" name="Freeform: Shape 41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5573380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603504" y="365125"/>
            <a:ext cx="3949616" cy="184467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800" dirty="0">
                <a:solidFill>
                  <a:schemeClr val="tx1"/>
                </a:solidFill>
                <a:latin typeface="+mj-lt"/>
              </a:rPr>
              <a:t>Il faut que </a:t>
            </a:r>
            <a:r>
              <a:rPr lang="en-US" sz="2800" dirty="0" err="1">
                <a:solidFill>
                  <a:schemeClr val="tx1"/>
                </a:solidFill>
                <a:latin typeface="+mj-lt"/>
              </a:rPr>
              <a:t>votre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 application </a:t>
            </a:r>
            <a:r>
              <a:rPr lang="en-US" sz="2800" dirty="0" err="1">
                <a:solidFill>
                  <a:schemeClr val="tx1"/>
                </a:solidFill>
                <a:latin typeface="+mj-lt"/>
              </a:rPr>
              <a:t>aie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 </a:t>
            </a:r>
            <a:r>
              <a:rPr lang="en-US" sz="2800" dirty="0" err="1">
                <a:solidFill>
                  <a:schemeClr val="tx1"/>
                </a:solidFill>
                <a:latin typeface="+mj-lt"/>
              </a:rPr>
              <a:t>une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 bonne culture </a:t>
            </a:r>
            <a:r>
              <a:rPr lang="en-US" sz="2800" dirty="0" err="1">
                <a:solidFill>
                  <a:schemeClr val="tx1"/>
                </a:solidFill>
                <a:latin typeface="+mj-lt"/>
              </a:rPr>
              <a:t>spécifique</a:t>
            </a:r>
            <a:r>
              <a:rPr lang="en-US" sz="2800" dirty="0">
                <a:solidFill>
                  <a:schemeClr val="tx1"/>
                </a:solidFill>
                <a:latin typeface="+mj-lt"/>
              </a:rPr>
              <a:t>!</a:t>
            </a:r>
          </a:p>
        </p:txBody>
      </p:sp>
      <p:sp>
        <p:nvSpPr>
          <p:cNvPr id="24" name="Subtitle 23"/>
          <p:cNvSpPr>
            <a:spLocks noGrp="1"/>
          </p:cNvSpPr>
          <p:nvPr>
            <p:ph type="subTitle" idx="1"/>
          </p:nvPr>
        </p:nvSpPr>
        <p:spPr>
          <a:xfrm>
            <a:off x="637040" y="2656214"/>
            <a:ext cx="7775982" cy="3844799"/>
          </a:xfrm>
          <a:solidFill>
            <a:schemeClr val="tx1"/>
          </a:solidFill>
          <a:effectLst>
            <a:glow rad="63500">
              <a:schemeClr val="accent1">
                <a:satMod val="175000"/>
                <a:alpha val="40000"/>
              </a:schemeClr>
            </a:glow>
          </a:effectLst>
        </p:spPr>
        <p:txBody>
          <a:bodyPr vert="horz" lIns="91440" tIns="45720" rIns="91440" bIns="45720" rtlCol="0">
            <a:normAutofit/>
          </a:bodyPr>
          <a:lstStyle/>
          <a:p>
            <a:pPr marL="571500" indent="-342900" algn="l">
              <a:lnSpc>
                <a:spcPct val="90000"/>
              </a:lnSpc>
              <a:buFont typeface="Wingdings" panose="05000000000000000000" pitchFamily="2" charset="2"/>
              <a:buChar char="q"/>
            </a:pPr>
            <a:endParaRPr lang="en-US" sz="1900" dirty="0">
              <a:solidFill>
                <a:schemeClr val="bg1"/>
              </a:solidFill>
            </a:endParaRPr>
          </a:p>
          <a:p>
            <a:pPr marL="571500" indent="-342900" algn="l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900" dirty="0" err="1">
                <a:solidFill>
                  <a:schemeClr val="bg1"/>
                </a:solidFill>
              </a:rPr>
              <a:t>Globalisation</a:t>
            </a:r>
            <a:r>
              <a:rPr lang="en-US" sz="1900" dirty="0">
                <a:solidFill>
                  <a:schemeClr val="bg1"/>
                </a:solidFill>
              </a:rPr>
              <a:t> (G11N) : Le </a:t>
            </a:r>
            <a:r>
              <a:rPr lang="en-US" sz="1900" dirty="0" err="1">
                <a:solidFill>
                  <a:schemeClr val="bg1"/>
                </a:solidFill>
              </a:rPr>
              <a:t>processus</a:t>
            </a:r>
            <a:r>
              <a:rPr lang="en-US" sz="1900" dirty="0">
                <a:solidFill>
                  <a:schemeClr val="bg1"/>
                </a:solidFill>
              </a:rPr>
              <a:t> </a:t>
            </a:r>
            <a:r>
              <a:rPr lang="en-US" sz="1900" dirty="0" err="1">
                <a:solidFill>
                  <a:schemeClr val="bg1"/>
                </a:solidFill>
              </a:rPr>
              <a:t>d’ajouter</a:t>
            </a:r>
            <a:r>
              <a:rPr lang="en-US" sz="1900" dirty="0">
                <a:solidFill>
                  <a:schemeClr val="bg1"/>
                </a:solidFill>
              </a:rPr>
              <a:t> le support à </a:t>
            </a:r>
            <a:r>
              <a:rPr lang="en-US" sz="1900" dirty="0" err="1">
                <a:solidFill>
                  <a:schemeClr val="bg1"/>
                </a:solidFill>
              </a:rPr>
              <a:t>l’application</a:t>
            </a:r>
            <a:r>
              <a:rPr lang="en-US" sz="1900" dirty="0">
                <a:solidFill>
                  <a:schemeClr val="bg1"/>
                </a:solidFill>
              </a:rPr>
              <a:t> de </a:t>
            </a:r>
            <a:r>
              <a:rPr lang="en-US" sz="1900" dirty="0" err="1">
                <a:solidFill>
                  <a:schemeClr val="bg1"/>
                </a:solidFill>
              </a:rPr>
              <a:t>différentes</a:t>
            </a:r>
            <a:r>
              <a:rPr lang="en-US" sz="1900" dirty="0">
                <a:solidFill>
                  <a:schemeClr val="bg1"/>
                </a:solidFill>
              </a:rPr>
              <a:t> </a:t>
            </a:r>
            <a:r>
              <a:rPr lang="en-US" sz="1900" dirty="0" err="1">
                <a:solidFill>
                  <a:schemeClr val="bg1"/>
                </a:solidFill>
              </a:rPr>
              <a:t>langues</a:t>
            </a:r>
            <a:r>
              <a:rPr lang="en-US" sz="1900" dirty="0">
                <a:solidFill>
                  <a:schemeClr val="bg1"/>
                </a:solidFill>
              </a:rPr>
              <a:t> et region </a:t>
            </a:r>
          </a:p>
          <a:p>
            <a:pPr marL="1028700" lvl="1" indent="-342900" algn="l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900" dirty="0">
                <a:solidFill>
                  <a:schemeClr val="bg1"/>
                </a:solidFill>
              </a:rPr>
              <a:t>RTL vs LTR, $ vs €, 19:00 vs 7:00 PM etc. </a:t>
            </a:r>
          </a:p>
          <a:p>
            <a:pPr marL="571500" indent="-342900" algn="l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900" dirty="0" err="1">
                <a:solidFill>
                  <a:schemeClr val="bg1"/>
                </a:solidFill>
              </a:rPr>
              <a:t>Localisation</a:t>
            </a:r>
            <a:r>
              <a:rPr lang="en-US" sz="1900" dirty="0">
                <a:solidFill>
                  <a:schemeClr val="bg1"/>
                </a:solidFill>
              </a:rPr>
              <a:t> (L10N) : La </a:t>
            </a:r>
            <a:r>
              <a:rPr lang="en-US" sz="1900" dirty="0" err="1">
                <a:solidFill>
                  <a:schemeClr val="bg1"/>
                </a:solidFill>
              </a:rPr>
              <a:t>personnalisation</a:t>
            </a:r>
            <a:r>
              <a:rPr lang="en-US" sz="1900" dirty="0">
                <a:solidFill>
                  <a:schemeClr val="bg1"/>
                </a:solidFill>
              </a:rPr>
              <a:t> de </a:t>
            </a:r>
            <a:r>
              <a:rPr lang="en-US" sz="1900" dirty="0" err="1">
                <a:solidFill>
                  <a:schemeClr val="bg1"/>
                </a:solidFill>
              </a:rPr>
              <a:t>l’application</a:t>
            </a:r>
            <a:r>
              <a:rPr lang="en-US" sz="1900" dirty="0">
                <a:solidFill>
                  <a:schemeClr val="bg1"/>
                </a:solidFill>
              </a:rPr>
              <a:t> pour </a:t>
            </a:r>
            <a:r>
              <a:rPr lang="en-US" sz="1900" dirty="0" err="1">
                <a:solidFill>
                  <a:schemeClr val="bg1"/>
                </a:solidFill>
              </a:rPr>
              <a:t>une</a:t>
            </a:r>
            <a:r>
              <a:rPr lang="en-US" sz="1900" dirty="0">
                <a:solidFill>
                  <a:schemeClr val="bg1"/>
                </a:solidFill>
              </a:rPr>
              <a:t> langue et </a:t>
            </a:r>
            <a:r>
              <a:rPr lang="en-US" sz="1900" dirty="0" err="1">
                <a:solidFill>
                  <a:schemeClr val="bg1"/>
                </a:solidFill>
              </a:rPr>
              <a:t>une</a:t>
            </a:r>
            <a:r>
              <a:rPr lang="en-US" sz="1900" dirty="0">
                <a:solidFill>
                  <a:schemeClr val="bg1"/>
                </a:solidFill>
              </a:rPr>
              <a:t> </a:t>
            </a:r>
            <a:r>
              <a:rPr lang="en-US" sz="1900" dirty="0" err="1">
                <a:solidFill>
                  <a:schemeClr val="bg1"/>
                </a:solidFill>
              </a:rPr>
              <a:t>région</a:t>
            </a:r>
            <a:r>
              <a:rPr lang="en-US" sz="1900" dirty="0">
                <a:solidFill>
                  <a:schemeClr val="bg1"/>
                </a:solidFill>
              </a:rPr>
              <a:t> </a:t>
            </a:r>
            <a:r>
              <a:rPr lang="en-US" sz="1900" dirty="0" err="1">
                <a:solidFill>
                  <a:schemeClr val="bg1"/>
                </a:solidFill>
              </a:rPr>
              <a:t>spécifique</a:t>
            </a:r>
            <a:endParaRPr lang="en-US" sz="1900" dirty="0">
              <a:solidFill>
                <a:schemeClr val="bg1"/>
              </a:solidFill>
            </a:endParaRPr>
          </a:p>
          <a:p>
            <a:pPr marL="1028700" lvl="1" indent="-342900" algn="l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900" dirty="0" err="1">
                <a:solidFill>
                  <a:schemeClr val="bg1"/>
                </a:solidFill>
              </a:rPr>
              <a:t>Traduction</a:t>
            </a:r>
            <a:r>
              <a:rPr lang="en-US" sz="1900" dirty="0">
                <a:solidFill>
                  <a:schemeClr val="bg1"/>
                </a:solidFill>
              </a:rPr>
              <a:t>, </a:t>
            </a:r>
            <a:r>
              <a:rPr lang="en-US" sz="1900" dirty="0" err="1">
                <a:solidFill>
                  <a:schemeClr val="bg1"/>
                </a:solidFill>
              </a:rPr>
              <a:t>ajout</a:t>
            </a:r>
            <a:r>
              <a:rPr lang="en-US" sz="1900" dirty="0">
                <a:solidFill>
                  <a:schemeClr val="bg1"/>
                </a:solidFill>
              </a:rPr>
              <a:t> de </a:t>
            </a:r>
            <a:r>
              <a:rPr lang="en-US" sz="1900" dirty="0" err="1">
                <a:solidFill>
                  <a:schemeClr val="bg1"/>
                </a:solidFill>
              </a:rPr>
              <a:t>traduction</a:t>
            </a:r>
            <a:r>
              <a:rPr lang="en-US" sz="1900" dirty="0">
                <a:solidFill>
                  <a:schemeClr val="bg1"/>
                </a:solidFill>
              </a:rPr>
              <a:t> de </a:t>
            </a:r>
            <a:r>
              <a:rPr lang="en-US" sz="1900" dirty="0" err="1">
                <a:solidFill>
                  <a:schemeClr val="bg1"/>
                </a:solidFill>
              </a:rPr>
              <a:t>texte</a:t>
            </a:r>
            <a:r>
              <a:rPr lang="en-US" sz="1900" dirty="0">
                <a:solidFill>
                  <a:schemeClr val="bg1"/>
                </a:solidFill>
              </a:rPr>
              <a:t> dans la bd, etc.</a:t>
            </a:r>
          </a:p>
          <a:p>
            <a:pPr marL="571500" indent="-342900" algn="l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900" dirty="0" err="1">
                <a:solidFill>
                  <a:schemeClr val="bg1"/>
                </a:solidFill>
              </a:rPr>
              <a:t>Internationalisation</a:t>
            </a:r>
            <a:r>
              <a:rPr lang="en-US" sz="1900" dirty="0">
                <a:solidFill>
                  <a:schemeClr val="bg1"/>
                </a:solidFill>
              </a:rPr>
              <a:t> (I18N) = G11N + L10N, la </a:t>
            </a:r>
            <a:r>
              <a:rPr lang="en-US" sz="1900" dirty="0" err="1">
                <a:solidFill>
                  <a:schemeClr val="bg1"/>
                </a:solidFill>
              </a:rPr>
              <a:t>combinaison</a:t>
            </a:r>
            <a:r>
              <a:rPr lang="en-US" sz="1900" dirty="0">
                <a:solidFill>
                  <a:schemeClr val="bg1"/>
                </a:solidFill>
              </a:rPr>
              <a:t> des deux</a:t>
            </a:r>
          </a:p>
          <a:p>
            <a:pPr marL="571500" indent="-342900" algn="l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900" dirty="0">
                <a:solidFill>
                  <a:schemeClr val="bg1"/>
                </a:solidFill>
              </a:rPr>
              <a:t>Langue : La langue </a:t>
            </a:r>
            <a:r>
              <a:rPr lang="en-US" sz="1900" dirty="0" err="1">
                <a:solidFill>
                  <a:schemeClr val="bg1"/>
                </a:solidFill>
              </a:rPr>
              <a:t>écrite</a:t>
            </a:r>
            <a:endParaRPr lang="en-US" sz="1900" dirty="0">
              <a:solidFill>
                <a:schemeClr val="bg1"/>
              </a:solidFill>
            </a:endParaRPr>
          </a:p>
          <a:p>
            <a:pPr marL="571500" indent="-342900" algn="l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900" dirty="0" err="1">
                <a:solidFill>
                  <a:schemeClr val="bg1"/>
                </a:solidFill>
              </a:rPr>
              <a:t>Région</a:t>
            </a:r>
            <a:r>
              <a:rPr lang="en-US" sz="1900" dirty="0">
                <a:solidFill>
                  <a:schemeClr val="bg1"/>
                </a:solidFill>
              </a:rPr>
              <a:t> : </a:t>
            </a:r>
            <a:r>
              <a:rPr lang="en-US" sz="1900" dirty="0" err="1">
                <a:solidFill>
                  <a:schemeClr val="bg1"/>
                </a:solidFill>
              </a:rPr>
              <a:t>L’endroit</a:t>
            </a:r>
            <a:r>
              <a:rPr lang="en-US" sz="1900" dirty="0">
                <a:solidFill>
                  <a:schemeClr val="bg1"/>
                </a:solidFill>
              </a:rPr>
              <a:t> </a:t>
            </a:r>
            <a:r>
              <a:rPr lang="en-US" sz="1900" dirty="0" err="1">
                <a:solidFill>
                  <a:schemeClr val="bg1"/>
                </a:solidFill>
              </a:rPr>
              <a:t>où</a:t>
            </a:r>
            <a:r>
              <a:rPr lang="en-US" sz="1900" dirty="0">
                <a:solidFill>
                  <a:schemeClr val="bg1"/>
                </a:solidFill>
              </a:rPr>
              <a:t> </a:t>
            </a:r>
            <a:r>
              <a:rPr lang="en-US" sz="1900" dirty="0" err="1">
                <a:solidFill>
                  <a:schemeClr val="bg1"/>
                </a:solidFill>
              </a:rPr>
              <a:t>l’utilisateur</a:t>
            </a:r>
            <a:r>
              <a:rPr lang="en-US" sz="1900" dirty="0">
                <a:solidFill>
                  <a:schemeClr val="bg1"/>
                </a:solidFill>
              </a:rPr>
              <a:t> </a:t>
            </a:r>
            <a:r>
              <a:rPr lang="en-US" sz="1900" dirty="0" err="1">
                <a:solidFill>
                  <a:schemeClr val="bg1"/>
                </a:solidFill>
              </a:rPr>
              <a:t>est</a:t>
            </a:r>
            <a:r>
              <a:rPr lang="en-US" sz="1900" dirty="0">
                <a:solidFill>
                  <a:schemeClr val="bg1"/>
                </a:solidFill>
              </a:rPr>
              <a:t> </a:t>
            </a:r>
            <a:r>
              <a:rPr lang="en-US" sz="1900" dirty="0" err="1">
                <a:solidFill>
                  <a:schemeClr val="bg1"/>
                </a:solidFill>
              </a:rPr>
              <a:t>situé</a:t>
            </a:r>
            <a:r>
              <a:rPr lang="en-US" sz="1900" dirty="0">
                <a:solidFill>
                  <a:schemeClr val="bg1"/>
                </a:solidFill>
              </a:rPr>
              <a:t>. </a:t>
            </a:r>
          </a:p>
          <a:p>
            <a:pPr marL="571500" indent="-342900" algn="l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900" dirty="0">
                <a:solidFill>
                  <a:schemeClr val="bg1"/>
                </a:solidFill>
              </a:rPr>
              <a:t>Culture </a:t>
            </a:r>
            <a:r>
              <a:rPr lang="en-US" sz="1900" dirty="0" err="1">
                <a:solidFill>
                  <a:schemeClr val="bg1"/>
                </a:solidFill>
              </a:rPr>
              <a:t>neutre</a:t>
            </a:r>
            <a:r>
              <a:rPr lang="en-US" sz="1900" dirty="0">
                <a:solidFill>
                  <a:schemeClr val="bg1"/>
                </a:solidFill>
              </a:rPr>
              <a:t> = Langue (</a:t>
            </a:r>
            <a:r>
              <a:rPr lang="en-US" sz="1900" dirty="0" err="1">
                <a:solidFill>
                  <a:schemeClr val="bg1"/>
                </a:solidFill>
              </a:rPr>
              <a:t>fr</a:t>
            </a:r>
            <a:r>
              <a:rPr lang="en-US" sz="1900" dirty="0">
                <a:solidFill>
                  <a:schemeClr val="bg1"/>
                </a:solidFill>
              </a:rPr>
              <a:t>) sans </a:t>
            </a:r>
            <a:r>
              <a:rPr lang="en-US" sz="1900" dirty="0" err="1">
                <a:solidFill>
                  <a:schemeClr val="bg1"/>
                </a:solidFill>
              </a:rPr>
              <a:t>région</a:t>
            </a:r>
            <a:endParaRPr lang="en-US" sz="1900" dirty="0">
              <a:solidFill>
                <a:schemeClr val="bg1"/>
              </a:solidFill>
            </a:endParaRPr>
          </a:p>
          <a:p>
            <a:pPr marL="571500" indent="-342900" algn="l">
              <a:lnSpc>
                <a:spcPct val="90000"/>
              </a:lnSpc>
              <a:buFont typeface="Wingdings" panose="05000000000000000000" pitchFamily="2" charset="2"/>
              <a:buChar char="q"/>
            </a:pPr>
            <a:r>
              <a:rPr lang="en-US" sz="1900" dirty="0">
                <a:solidFill>
                  <a:schemeClr val="bg1"/>
                </a:solidFill>
              </a:rPr>
              <a:t>Culture </a:t>
            </a:r>
            <a:r>
              <a:rPr lang="en-US" sz="1900" dirty="0" err="1">
                <a:solidFill>
                  <a:schemeClr val="bg1"/>
                </a:solidFill>
              </a:rPr>
              <a:t>spécifique</a:t>
            </a:r>
            <a:r>
              <a:rPr lang="en-US" sz="1900" dirty="0">
                <a:solidFill>
                  <a:schemeClr val="bg1"/>
                </a:solidFill>
              </a:rPr>
              <a:t> = Langue + </a:t>
            </a:r>
            <a:r>
              <a:rPr lang="en-US" sz="1900" dirty="0" err="1">
                <a:solidFill>
                  <a:schemeClr val="bg1"/>
                </a:solidFill>
              </a:rPr>
              <a:t>Région</a:t>
            </a:r>
            <a:r>
              <a:rPr lang="en-US" sz="1900" dirty="0">
                <a:solidFill>
                  <a:schemeClr val="bg1"/>
                </a:solidFill>
              </a:rPr>
              <a:t> (</a:t>
            </a:r>
            <a:r>
              <a:rPr lang="en-US" sz="1900" dirty="0" err="1">
                <a:solidFill>
                  <a:schemeClr val="bg1"/>
                </a:solidFill>
              </a:rPr>
              <a:t>fr</a:t>
            </a:r>
            <a:r>
              <a:rPr lang="en-US" sz="1900" dirty="0">
                <a:solidFill>
                  <a:schemeClr val="bg1"/>
                </a:solidFill>
              </a:rPr>
              <a:t>-CA)</a:t>
            </a:r>
          </a:p>
          <a:p>
            <a:pPr lvl="1" indent="-2286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  <a:p>
            <a:pPr indent="-2286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  <a:p>
            <a:pPr indent="-228600" algn="l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388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E8E07E1-B340-486A-9A17-9BD78E69FC7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2 cultures pour les gouverner tous!</a:t>
            </a:r>
          </a:p>
        </p:txBody>
      </p:sp>
      <p:pic>
        <p:nvPicPr>
          <p:cNvPr id="1026" name="Picture 2" descr="Texte de remplacement généré par une machine :&#10;&#10;">
            <a:extLst>
              <a:ext uri="{FF2B5EF4-FFF2-40B4-BE49-F238E27FC236}">
                <a16:creationId xmlns:a16="http://schemas.microsoft.com/office/drawing/2014/main" id="{38097655-DDC4-4444-89BB-002332F9E0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2057400"/>
            <a:ext cx="5486400" cy="145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exte de remplacement généré par une machine :&#10;&#10;">
            <a:extLst>
              <a:ext uri="{FF2B5EF4-FFF2-40B4-BE49-F238E27FC236}">
                <a16:creationId xmlns:a16="http://schemas.microsoft.com/office/drawing/2014/main" id="{7809D44E-87D5-473D-BB40-7AF4AAAE7A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4495800"/>
            <a:ext cx="5486400" cy="110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327EDD3-6204-4427-88DF-E99F1B353348}"/>
              </a:ext>
            </a:extLst>
          </p:cNvPr>
          <p:cNvSpPr/>
          <p:nvPr/>
        </p:nvSpPr>
        <p:spPr>
          <a:xfrm>
            <a:off x="914400" y="2514600"/>
            <a:ext cx="2819400" cy="1651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41916416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Pourquoi</a:t>
            </a:r>
            <a:r>
              <a:rPr lang="en-US" dirty="0"/>
              <a:t> 2 cultures?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6200" y="1066800"/>
            <a:ext cx="7239000" cy="5029200"/>
          </a:xfrm>
        </p:spPr>
        <p:txBody>
          <a:bodyPr>
            <a:normAutofit/>
          </a:bodyPr>
          <a:lstStyle/>
          <a:p>
            <a:pPr algn="l"/>
            <a:endParaRPr lang="en-US" sz="2000" b="1" dirty="0">
              <a:solidFill>
                <a:schemeClr val="tx1"/>
              </a:solidFill>
            </a:endParaRPr>
          </a:p>
          <a:p>
            <a:pPr algn="l"/>
            <a:r>
              <a:rPr lang="en-US" sz="2000" b="1" dirty="0">
                <a:solidFill>
                  <a:schemeClr val="tx1"/>
                </a:solidFill>
              </a:rPr>
              <a:t>Mise en situation : </a:t>
            </a:r>
          </a:p>
          <a:p>
            <a:pPr algn="l"/>
            <a:endParaRPr lang="en-US" sz="2000" b="1" dirty="0">
              <a:solidFill>
                <a:schemeClr val="tx1"/>
              </a:solidFill>
            </a:endParaRPr>
          </a:p>
          <a:p>
            <a:pPr algn="l"/>
            <a:r>
              <a:rPr lang="en-US" sz="2000" b="1" dirty="0" err="1">
                <a:solidFill>
                  <a:schemeClr val="tx1"/>
                </a:solidFill>
              </a:rPr>
              <a:t>Vous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êtes</a:t>
            </a:r>
            <a:r>
              <a:rPr lang="en-US" sz="2000" b="1" dirty="0">
                <a:solidFill>
                  <a:schemeClr val="tx1"/>
                </a:solidFill>
              </a:rPr>
              <a:t> sur le site de </a:t>
            </a:r>
            <a:r>
              <a:rPr lang="en-US" sz="2000" b="1" dirty="0" err="1">
                <a:solidFill>
                  <a:schemeClr val="tx1"/>
                </a:solidFill>
              </a:rPr>
              <a:t>votre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banque</a:t>
            </a:r>
            <a:r>
              <a:rPr lang="en-US" sz="2000" b="1" dirty="0">
                <a:solidFill>
                  <a:schemeClr val="tx1"/>
                </a:solidFill>
              </a:rPr>
              <a:t>, </a:t>
            </a:r>
            <a:r>
              <a:rPr lang="en-US" sz="2000" b="1" dirty="0" err="1">
                <a:solidFill>
                  <a:schemeClr val="tx1"/>
                </a:solidFill>
              </a:rPr>
              <a:t>c’est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une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banque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américaine</a:t>
            </a:r>
            <a:r>
              <a:rPr lang="en-US" sz="2000" b="1" dirty="0">
                <a:solidFill>
                  <a:schemeClr val="tx1"/>
                </a:solidFill>
              </a:rPr>
              <a:t>. Le </a:t>
            </a:r>
            <a:r>
              <a:rPr lang="en-US" sz="2000" b="1" dirty="0" err="1">
                <a:solidFill>
                  <a:schemeClr val="tx1"/>
                </a:solidFill>
              </a:rPr>
              <a:t>texte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est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traduit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mais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vous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devez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quand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même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utiliser</a:t>
            </a:r>
            <a:r>
              <a:rPr lang="en-US" sz="2000" b="1" dirty="0">
                <a:solidFill>
                  <a:schemeClr val="tx1"/>
                </a:solidFill>
              </a:rPr>
              <a:t> le point pour </a:t>
            </a:r>
            <a:r>
              <a:rPr lang="en-US" sz="2000" b="1" dirty="0" err="1">
                <a:solidFill>
                  <a:schemeClr val="tx1"/>
                </a:solidFill>
              </a:rPr>
              <a:t>entrer</a:t>
            </a:r>
            <a:r>
              <a:rPr lang="en-US" sz="2000" b="1" dirty="0">
                <a:solidFill>
                  <a:schemeClr val="tx1"/>
                </a:solidFill>
              </a:rPr>
              <a:t> des </a:t>
            </a:r>
            <a:r>
              <a:rPr lang="en-US" sz="2000" b="1" dirty="0" err="1">
                <a:solidFill>
                  <a:schemeClr val="tx1"/>
                </a:solidFill>
              </a:rPr>
              <a:t>chiffres</a:t>
            </a:r>
            <a:r>
              <a:rPr lang="en-US" sz="2000" b="1" dirty="0">
                <a:solidFill>
                  <a:schemeClr val="tx1"/>
                </a:solidFill>
              </a:rPr>
              <a:t>.  Si </a:t>
            </a:r>
            <a:r>
              <a:rPr lang="en-US" sz="2000" b="1" dirty="0" err="1">
                <a:solidFill>
                  <a:schemeClr val="tx1"/>
                </a:solidFill>
              </a:rPr>
              <a:t>vous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mettez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une</a:t>
            </a:r>
            <a:r>
              <a:rPr lang="en-US" sz="2000" b="1" dirty="0">
                <a:solidFill>
                  <a:schemeClr val="tx1"/>
                </a:solidFill>
              </a:rPr>
              <a:t> virgule, ex : 2,00 </a:t>
            </a:r>
            <a:r>
              <a:rPr lang="en-US" sz="2000" b="1" dirty="0" err="1">
                <a:solidFill>
                  <a:schemeClr val="tx1"/>
                </a:solidFill>
              </a:rPr>
              <a:t>ça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vous</a:t>
            </a:r>
            <a:r>
              <a:rPr lang="en-US" sz="2000" b="1" dirty="0">
                <a:solidFill>
                  <a:schemeClr val="tx1"/>
                </a:solidFill>
              </a:rPr>
              <a:t> </a:t>
            </a:r>
            <a:r>
              <a:rPr lang="en-US" sz="2000" b="1" dirty="0" err="1">
                <a:solidFill>
                  <a:schemeClr val="tx1"/>
                </a:solidFill>
              </a:rPr>
              <a:t>donne</a:t>
            </a:r>
            <a:r>
              <a:rPr lang="en-US" sz="2000" b="1" dirty="0">
                <a:solidFill>
                  <a:schemeClr val="tx1"/>
                </a:solidFill>
              </a:rPr>
              <a:t> 2000 $.</a:t>
            </a:r>
          </a:p>
          <a:p>
            <a:pPr algn="l"/>
            <a:endParaRPr lang="en-US" sz="2000" b="1" dirty="0">
              <a:solidFill>
                <a:schemeClr val="tx1"/>
              </a:solidFill>
            </a:endParaRPr>
          </a:p>
          <a:p>
            <a:pPr algn="l"/>
            <a:endParaRPr lang="en-US" sz="2000" b="1" dirty="0">
              <a:solidFill>
                <a:schemeClr val="tx1"/>
              </a:solidFill>
            </a:endParaRPr>
          </a:p>
          <a:p>
            <a:pPr algn="l"/>
            <a:r>
              <a:rPr lang="en-US" sz="2000" b="1" dirty="0" err="1">
                <a:solidFill>
                  <a:schemeClr val="tx1"/>
                </a:solidFill>
              </a:rPr>
              <a:t>Pourquoi</a:t>
            </a:r>
            <a:r>
              <a:rPr lang="en-US" sz="2000" b="1" dirty="0">
                <a:solidFill>
                  <a:schemeClr val="tx1"/>
                </a:solidFill>
              </a:rPr>
              <a:t>? </a:t>
            </a:r>
          </a:p>
          <a:p>
            <a:pPr algn="l"/>
            <a:endParaRPr lang="en-US" sz="2000" b="1" dirty="0">
              <a:solidFill>
                <a:schemeClr val="tx1"/>
              </a:solidFill>
            </a:endParaRPr>
          </a:p>
          <a:p>
            <a:pPr algn="l"/>
            <a:r>
              <a:rPr lang="en-US" sz="2000" b="1" dirty="0" err="1">
                <a:solidFill>
                  <a:schemeClr val="tx1"/>
                </a:solidFill>
              </a:rPr>
              <a:t>Parce</a:t>
            </a:r>
            <a:r>
              <a:rPr lang="en-US" sz="2000" b="1" dirty="0">
                <a:solidFill>
                  <a:schemeClr val="tx1"/>
                </a:solidFill>
              </a:rPr>
              <a:t> que le “</a:t>
            </a:r>
            <a:r>
              <a:rPr lang="en-US" sz="2000" b="1" dirty="0" err="1">
                <a:solidFill>
                  <a:schemeClr val="tx1"/>
                </a:solidFill>
              </a:rPr>
              <a:t>UiCulture</a:t>
            </a:r>
            <a:r>
              <a:rPr lang="en-US" sz="2000" b="1" dirty="0">
                <a:solidFill>
                  <a:schemeClr val="tx1"/>
                </a:solidFill>
              </a:rPr>
              <a:t>” </a:t>
            </a:r>
            <a:r>
              <a:rPr lang="en-US" sz="2000" b="1" dirty="0" err="1">
                <a:solidFill>
                  <a:schemeClr val="tx1"/>
                </a:solidFill>
              </a:rPr>
              <a:t>est</a:t>
            </a:r>
            <a:r>
              <a:rPr lang="en-US" sz="2000" b="1" dirty="0">
                <a:solidFill>
                  <a:schemeClr val="tx1"/>
                </a:solidFill>
              </a:rPr>
              <a:t> en </a:t>
            </a:r>
            <a:r>
              <a:rPr lang="en-US" sz="2000" b="1" dirty="0" err="1">
                <a:solidFill>
                  <a:schemeClr val="tx1"/>
                </a:solidFill>
              </a:rPr>
              <a:t>français</a:t>
            </a:r>
            <a:r>
              <a:rPr lang="en-US" sz="2000" b="1" dirty="0">
                <a:solidFill>
                  <a:schemeClr val="tx1"/>
                </a:solidFill>
              </a:rPr>
              <a:t>, </a:t>
            </a:r>
            <a:r>
              <a:rPr lang="en-US" sz="2000" b="1" dirty="0" err="1">
                <a:solidFill>
                  <a:schemeClr val="tx1"/>
                </a:solidFill>
              </a:rPr>
              <a:t>mais</a:t>
            </a:r>
            <a:r>
              <a:rPr lang="en-US" sz="2000" b="1" dirty="0">
                <a:solidFill>
                  <a:schemeClr val="tx1"/>
                </a:solidFill>
              </a:rPr>
              <a:t> le “Culture” </a:t>
            </a:r>
            <a:r>
              <a:rPr lang="en-US" sz="2000" b="1" dirty="0" err="1">
                <a:solidFill>
                  <a:schemeClr val="tx1"/>
                </a:solidFill>
              </a:rPr>
              <a:t>est</a:t>
            </a:r>
            <a:r>
              <a:rPr lang="en-US" sz="2000" b="1" dirty="0">
                <a:solidFill>
                  <a:schemeClr val="tx1"/>
                </a:solidFill>
              </a:rPr>
              <a:t> en </a:t>
            </a:r>
            <a:r>
              <a:rPr lang="en-US" sz="2000" b="1" dirty="0" err="1">
                <a:solidFill>
                  <a:schemeClr val="tx1"/>
                </a:solidFill>
              </a:rPr>
              <a:t>anglais</a:t>
            </a:r>
            <a:r>
              <a:rPr lang="en-US" sz="2000" b="1" dirty="0">
                <a:solidFill>
                  <a:schemeClr val="tx1"/>
                </a:solidFill>
              </a:rPr>
              <a:t>. 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9" name="construction_worker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2590800"/>
            <a:ext cx="2017561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6745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CDAAD21-A8F0-4EE5-89E8-45B7421ECEA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2 cultures…</a:t>
            </a:r>
            <a:endParaRPr lang="fr-CA" dirty="0"/>
          </a:p>
        </p:txBody>
      </p:sp>
      <p:graphicFrame>
        <p:nvGraphicFramePr>
          <p:cNvPr id="4" name="Tableau 3">
            <a:extLst>
              <a:ext uri="{FF2B5EF4-FFF2-40B4-BE49-F238E27FC236}">
                <a16:creationId xmlns:a16="http://schemas.microsoft.com/office/drawing/2014/main" id="{6C7C0189-F09D-45D4-A6F8-C0286F62DA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1145120"/>
              </p:ext>
            </p:extLst>
          </p:nvPr>
        </p:nvGraphicFramePr>
        <p:xfrm>
          <a:off x="152400" y="3124200"/>
          <a:ext cx="8839200" cy="176784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676400">
                  <a:extLst>
                    <a:ext uri="{9D8B030D-6E8A-4147-A177-3AD203B41FA5}">
                      <a16:colId xmlns:a16="http://schemas.microsoft.com/office/drawing/2014/main" val="3081303975"/>
                    </a:ext>
                  </a:extLst>
                </a:gridCol>
                <a:gridCol w="2994927">
                  <a:extLst>
                    <a:ext uri="{9D8B030D-6E8A-4147-A177-3AD203B41FA5}">
                      <a16:colId xmlns:a16="http://schemas.microsoft.com/office/drawing/2014/main" val="406244692"/>
                    </a:ext>
                  </a:extLst>
                </a:gridCol>
                <a:gridCol w="4167873">
                  <a:extLst>
                    <a:ext uri="{9D8B030D-6E8A-4147-A177-3AD203B41FA5}">
                      <a16:colId xmlns:a16="http://schemas.microsoft.com/office/drawing/2014/main" val="204921318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CA" sz="1600" dirty="0">
                          <a:effectLst/>
                        </a:rPr>
                        <a:t> </a:t>
                      </a:r>
                      <a:endParaRPr lang="fr-CA" sz="16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CA" sz="1600" dirty="0">
                          <a:effectLst/>
                        </a:rPr>
                        <a:t>Modifie les fonctions qui varie selon la culture </a:t>
                      </a:r>
                    </a:p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CA" sz="1600" dirty="0">
                          <a:effectLst/>
                        </a:rPr>
                        <a:t>ex. </a:t>
                      </a:r>
                      <a:r>
                        <a:rPr lang="fr-CA" sz="1600" dirty="0" err="1">
                          <a:effectLst/>
                        </a:rPr>
                        <a:t>DateTime.Now.ToShortDateString</a:t>
                      </a:r>
                      <a:r>
                        <a:rPr lang="fr-CA" sz="1600" dirty="0">
                          <a:effectLst/>
                        </a:rPr>
                        <a:t>()</a:t>
                      </a:r>
                      <a:endParaRPr lang="fr-CA" sz="2800" dirty="0">
                        <a:effectLst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CA" sz="1600">
                          <a:effectLst/>
                        </a:rPr>
                        <a:t>Va charger des ressources différentes selon la culture demandée</a:t>
                      </a:r>
                      <a:endParaRPr lang="fr-CA" sz="16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412303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CA" sz="1600">
                          <a:effectLst/>
                        </a:rPr>
                        <a:t>CurrentCulture</a:t>
                      </a:r>
                      <a:endParaRPr lang="fr-CA" sz="16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CA" sz="1600">
                          <a:effectLst/>
                        </a:rPr>
                        <a:t>Oui</a:t>
                      </a:r>
                      <a:endParaRPr lang="fr-CA" sz="16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CA" sz="1600">
                          <a:effectLst/>
                        </a:rPr>
                        <a:t>Non</a:t>
                      </a:r>
                      <a:endParaRPr lang="fr-CA" sz="16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0330897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CA" sz="1600">
                          <a:effectLst/>
                        </a:rPr>
                        <a:t>CurrentUICulture</a:t>
                      </a:r>
                      <a:endParaRPr lang="fr-CA" sz="16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CA" sz="1600">
                          <a:effectLst/>
                        </a:rPr>
                        <a:t>Non</a:t>
                      </a:r>
                      <a:endParaRPr lang="fr-CA" sz="16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r-CA" sz="1600" dirty="0">
                          <a:effectLst/>
                        </a:rPr>
                        <a:t>Oui</a:t>
                      </a:r>
                      <a:endParaRPr lang="fr-CA" sz="16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0800" marR="50800" marT="50800" marB="50800"/>
                </a:tc>
                <a:extLst>
                  <a:ext uri="{0D108BD9-81ED-4DB2-BD59-A6C34878D82A}">
                    <a16:rowId xmlns:a16="http://schemas.microsoft.com/office/drawing/2014/main" val="2685692391"/>
                  </a:ext>
                </a:extLst>
              </a:tr>
            </a:tbl>
          </a:graphicData>
        </a:graphic>
      </p:graphicFrame>
      <p:pic>
        <p:nvPicPr>
          <p:cNvPr id="6" name="Picture 2" descr="Texte de remplacement généré par une machine :&#10;&#10;">
            <a:extLst>
              <a:ext uri="{FF2B5EF4-FFF2-40B4-BE49-F238E27FC236}">
                <a16:creationId xmlns:a16="http://schemas.microsoft.com/office/drawing/2014/main" id="{565AD36B-B7B4-4361-A3DB-E527998C53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22" t="26143" r="38889" b="52941"/>
          <a:stretch/>
        </p:blipFill>
        <p:spPr bwMode="auto">
          <a:xfrm>
            <a:off x="2105033" y="1962150"/>
            <a:ext cx="4933934" cy="5334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F9E396EF-5EA5-45D4-898B-70508AD9D028}"/>
              </a:ext>
            </a:extLst>
          </p:cNvPr>
          <p:cNvCxnSpPr/>
          <p:nvPr/>
        </p:nvCxnSpPr>
        <p:spPr>
          <a:xfrm flipV="1">
            <a:off x="304800" y="2228850"/>
            <a:ext cx="1600200" cy="495300"/>
          </a:xfrm>
          <a:prstGeom prst="straightConnector1">
            <a:avLst/>
          </a:prstGeom>
          <a:ln w="762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Connecteur droit avec flèche 8">
            <a:extLst>
              <a:ext uri="{FF2B5EF4-FFF2-40B4-BE49-F238E27FC236}">
                <a16:creationId xmlns:a16="http://schemas.microsoft.com/office/drawing/2014/main" id="{F824B821-0700-4154-AF9A-ABB14B6896D6}"/>
              </a:ext>
            </a:extLst>
          </p:cNvPr>
          <p:cNvCxnSpPr>
            <a:cxnSpLocks/>
          </p:cNvCxnSpPr>
          <p:nvPr/>
        </p:nvCxnSpPr>
        <p:spPr>
          <a:xfrm>
            <a:off x="609600" y="1268413"/>
            <a:ext cx="1290961" cy="647699"/>
          </a:xfrm>
          <a:prstGeom prst="straightConnector1">
            <a:avLst/>
          </a:prstGeom>
          <a:ln w="76200">
            <a:tailEnd type="triangle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070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/>
              <a:t>2 Cultures… </a:t>
            </a:r>
            <a:r>
              <a:rPr lang="en-US" sz="2900" dirty="0" err="1"/>
              <a:t>Essayons</a:t>
            </a:r>
            <a:r>
              <a:rPr lang="en-US" sz="2900" dirty="0"/>
              <a:t>-le!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737" y="4038600"/>
            <a:ext cx="4055263" cy="30982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7698"/>
            <a:ext cx="2547069" cy="1910302"/>
          </a:xfrm>
          <a:prstGeom prst="rect">
            <a:avLst/>
          </a:prstGeom>
        </p:spPr>
      </p:pic>
      <p:pic>
        <p:nvPicPr>
          <p:cNvPr id="3074" name="Picture 2" descr="Texte de remplacement généré par une machine :&#10;&#10;">
            <a:extLst>
              <a:ext uri="{FF2B5EF4-FFF2-40B4-BE49-F238E27FC236}">
                <a16:creationId xmlns:a16="http://schemas.microsoft.com/office/drawing/2014/main" id="{8D81B68A-258B-490A-84CE-ED60027405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282739"/>
            <a:ext cx="7087704" cy="11689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exte de remplacement généré par une machine :&#10;&#10;">
            <a:extLst>
              <a:ext uri="{FF2B5EF4-FFF2-40B4-BE49-F238E27FC236}">
                <a16:creationId xmlns:a16="http://schemas.microsoft.com/office/drawing/2014/main" id="{142EB97C-23FC-47F0-B9E5-F4D4518C55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3925" y="2819400"/>
            <a:ext cx="4438650" cy="2667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B4220CB1-9BF9-471D-BE46-3C1A4B8BF95F}"/>
              </a:ext>
            </a:extLst>
          </p:cNvPr>
          <p:cNvCxnSpPr/>
          <p:nvPr/>
        </p:nvCxnSpPr>
        <p:spPr>
          <a:xfrm>
            <a:off x="4800600" y="2451718"/>
            <a:ext cx="1066800" cy="501032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pic>
        <p:nvPicPr>
          <p:cNvPr id="3078" name="Picture 6" descr="Texte de remplacement généré par une machine :&#10;&#10;">
            <a:extLst>
              <a:ext uri="{FF2B5EF4-FFF2-40B4-BE49-F238E27FC236}">
                <a16:creationId xmlns:a16="http://schemas.microsoft.com/office/drawing/2014/main" id="{E1AF6B86-7318-45F6-860C-63E4141E29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126" y="4431021"/>
            <a:ext cx="5486400" cy="96202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Texte de remplacement généré par une machine :&#10;&#10;">
            <a:extLst>
              <a:ext uri="{FF2B5EF4-FFF2-40B4-BE49-F238E27FC236}">
                <a16:creationId xmlns:a16="http://schemas.microsoft.com/office/drawing/2014/main" id="{2AC42CF7-7A49-47D0-BE21-B3E687F001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19600" y="3333751"/>
            <a:ext cx="4181475" cy="4381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Connecteur droit avec flèche 13">
            <a:extLst>
              <a:ext uri="{FF2B5EF4-FFF2-40B4-BE49-F238E27FC236}">
                <a16:creationId xmlns:a16="http://schemas.microsoft.com/office/drawing/2014/main" id="{0530B0EB-526F-48EB-B723-B1D7767DEAB7}"/>
              </a:ext>
            </a:extLst>
          </p:cNvPr>
          <p:cNvCxnSpPr>
            <a:cxnSpLocks/>
          </p:cNvCxnSpPr>
          <p:nvPr/>
        </p:nvCxnSpPr>
        <p:spPr>
          <a:xfrm flipV="1">
            <a:off x="4648200" y="3771901"/>
            <a:ext cx="918469" cy="81914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3653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>
            <a:extLst>
              <a:ext uri="{FF2B5EF4-FFF2-40B4-BE49-F238E27FC236}">
                <a16:creationId xmlns:a16="http://schemas.microsoft.com/office/drawing/2014/main" id="{AA67AD05-EA68-4EA2-B6FD-F81C0E8CB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5554" y="3178300"/>
            <a:ext cx="4058216" cy="2505425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5FE6E4B-AB5A-4565-ABF9-14C46379B4D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 err="1"/>
              <a:t>Fichier</a:t>
            </a:r>
            <a:r>
              <a:rPr lang="en-CA" dirty="0"/>
              <a:t> </a:t>
            </a:r>
            <a:r>
              <a:rPr lang="en-CA" dirty="0" err="1"/>
              <a:t>Ressource</a:t>
            </a:r>
            <a:r>
              <a:rPr lang="en-CA" dirty="0"/>
              <a:t> .</a:t>
            </a:r>
            <a:r>
              <a:rPr lang="en-CA" dirty="0" err="1"/>
              <a:t>resx</a:t>
            </a:r>
            <a:r>
              <a:rPr lang="en-CA" dirty="0"/>
              <a:t> </a:t>
            </a:r>
            <a:endParaRPr lang="fr-CA" dirty="0"/>
          </a:p>
        </p:txBody>
      </p:sp>
      <p:pic>
        <p:nvPicPr>
          <p:cNvPr id="5" name="Picture 2" descr="Texte de remplacement généré par une machine :&#10;&#10;">
            <a:extLst>
              <a:ext uri="{FF2B5EF4-FFF2-40B4-BE49-F238E27FC236}">
                <a16:creationId xmlns:a16="http://schemas.microsoft.com/office/drawing/2014/main" id="{7F704C76-09C8-4D0B-8339-55E14EB6CE2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84" t="26143" r="38889" b="52941"/>
          <a:stretch/>
        </p:blipFill>
        <p:spPr bwMode="auto">
          <a:xfrm>
            <a:off x="381000" y="1431925"/>
            <a:ext cx="2085967" cy="5334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166FFC8A-A188-4F7B-AAB2-25FB0B2AFE78}"/>
              </a:ext>
            </a:extLst>
          </p:cNvPr>
          <p:cNvSpPr txBox="1"/>
          <p:nvPr/>
        </p:nvSpPr>
        <p:spPr>
          <a:xfrm>
            <a:off x="2590800" y="1360772"/>
            <a:ext cx="65532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Les </a:t>
            </a:r>
            <a:r>
              <a:rPr lang="en-CA" dirty="0" err="1"/>
              <a:t>fichiers</a:t>
            </a:r>
            <a:r>
              <a:rPr lang="en-CA" dirty="0"/>
              <a:t> </a:t>
            </a:r>
            <a:r>
              <a:rPr lang="en-CA" dirty="0" err="1"/>
              <a:t>resx</a:t>
            </a:r>
            <a:r>
              <a:rPr lang="en-CA" dirty="0"/>
              <a:t> </a:t>
            </a:r>
            <a:r>
              <a:rPr lang="en-CA" dirty="0" err="1"/>
              <a:t>sont</a:t>
            </a:r>
            <a:r>
              <a:rPr lang="en-CA" dirty="0"/>
              <a:t> des </a:t>
            </a:r>
            <a:r>
              <a:rPr lang="en-CA" dirty="0" err="1"/>
              <a:t>fichiers</a:t>
            </a:r>
            <a:r>
              <a:rPr lang="en-CA" dirty="0"/>
              <a:t> xml </a:t>
            </a:r>
            <a:r>
              <a:rPr lang="en-CA" dirty="0" err="1"/>
              <a:t>contenant</a:t>
            </a:r>
            <a:r>
              <a:rPr lang="en-CA" dirty="0"/>
              <a:t> </a:t>
            </a:r>
            <a:r>
              <a:rPr lang="en-CA" dirty="0" err="1"/>
              <a:t>une</a:t>
            </a:r>
            <a:r>
              <a:rPr lang="en-CA" dirty="0"/>
              <a:t> clef et </a:t>
            </a:r>
            <a:r>
              <a:rPr lang="en-CA" dirty="0" err="1"/>
              <a:t>une</a:t>
            </a:r>
            <a:r>
              <a:rPr lang="en-CA" dirty="0"/>
              <a:t> </a:t>
            </a:r>
            <a:r>
              <a:rPr lang="en-CA" dirty="0" err="1"/>
              <a:t>valeur</a:t>
            </a:r>
            <a:r>
              <a:rPr lang="en-CA" dirty="0"/>
              <a:t> (un </a:t>
            </a:r>
            <a:r>
              <a:rPr lang="en-CA" dirty="0" err="1"/>
              <a:t>dictionnaire</a:t>
            </a:r>
            <a:r>
              <a:rPr lang="en-CA" dirty="0"/>
              <a:t> quoi!)</a:t>
            </a:r>
          </a:p>
          <a:p>
            <a:endParaRPr lang="en-CA" dirty="0"/>
          </a:p>
          <a:p>
            <a:r>
              <a:rPr lang="en-CA" dirty="0" err="1"/>
              <a:t>Ces</a:t>
            </a:r>
            <a:r>
              <a:rPr lang="en-CA" dirty="0"/>
              <a:t> </a:t>
            </a:r>
            <a:r>
              <a:rPr lang="en-CA" dirty="0" err="1"/>
              <a:t>fichiers</a:t>
            </a:r>
            <a:r>
              <a:rPr lang="en-CA" dirty="0"/>
              <a:t> </a:t>
            </a:r>
            <a:r>
              <a:rPr lang="en-CA" dirty="0" err="1"/>
              <a:t>sont</a:t>
            </a:r>
            <a:r>
              <a:rPr lang="en-CA" dirty="0"/>
              <a:t> </a:t>
            </a:r>
            <a:r>
              <a:rPr lang="en-CA" dirty="0" err="1"/>
              <a:t>compilés</a:t>
            </a:r>
            <a:r>
              <a:rPr lang="en-CA" dirty="0"/>
              <a:t> et </a:t>
            </a:r>
            <a:r>
              <a:rPr lang="en-CA" dirty="0" err="1"/>
              <a:t>utilisés</a:t>
            </a:r>
            <a:r>
              <a:rPr lang="en-CA" dirty="0"/>
              <a:t> </a:t>
            </a:r>
            <a:r>
              <a:rPr lang="en-CA" dirty="0" err="1"/>
              <a:t>selon</a:t>
            </a:r>
            <a:r>
              <a:rPr lang="en-CA" dirty="0"/>
              <a:t> la langue de </a:t>
            </a:r>
            <a:r>
              <a:rPr lang="en-CA" dirty="0" err="1"/>
              <a:t>l’applicative</a:t>
            </a:r>
            <a:r>
              <a:rPr lang="en-CA" dirty="0"/>
              <a:t>. Le </a:t>
            </a:r>
            <a:r>
              <a:rPr lang="en-CA" dirty="0" err="1"/>
              <a:t>gestionnaire</a:t>
            </a:r>
            <a:r>
              <a:rPr lang="en-CA" dirty="0"/>
              <a:t> de </a:t>
            </a:r>
            <a:r>
              <a:rPr lang="en-CA" dirty="0" err="1"/>
              <a:t>ressources</a:t>
            </a:r>
            <a:r>
              <a:rPr lang="en-CA" dirty="0"/>
              <a:t> </a:t>
            </a:r>
            <a:r>
              <a:rPr lang="en-CA" dirty="0" err="1"/>
              <a:t>s’occupe</a:t>
            </a:r>
            <a:r>
              <a:rPr lang="en-CA" dirty="0"/>
              <a:t> de charger le bon </a:t>
            </a:r>
            <a:r>
              <a:rPr lang="en-CA" dirty="0" err="1"/>
              <a:t>dll</a:t>
            </a:r>
            <a:r>
              <a:rPr lang="en-CA" dirty="0"/>
              <a:t> </a:t>
            </a:r>
            <a:endParaRPr lang="fr-CA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E93EAE2C-5546-4C89-AC32-91EE3EFE55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000" y="3199722"/>
            <a:ext cx="3105583" cy="2534004"/>
          </a:xfrm>
          <a:prstGeom prst="rect">
            <a:avLst/>
          </a:prstGeom>
        </p:spPr>
      </p:pic>
      <p:sp>
        <p:nvSpPr>
          <p:cNvPr id="8" name="Flèche : droite 7">
            <a:extLst>
              <a:ext uri="{FF2B5EF4-FFF2-40B4-BE49-F238E27FC236}">
                <a16:creationId xmlns:a16="http://schemas.microsoft.com/office/drawing/2014/main" id="{11A757BD-F67A-4F7A-AB19-5CAC0C5E318B}"/>
              </a:ext>
            </a:extLst>
          </p:cNvPr>
          <p:cNvSpPr/>
          <p:nvPr/>
        </p:nvSpPr>
        <p:spPr>
          <a:xfrm rot="20546984">
            <a:off x="2608889" y="3969347"/>
            <a:ext cx="2362200" cy="923330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62C055-0764-46DF-9C5D-9F143CDDD7F9}"/>
              </a:ext>
            </a:extLst>
          </p:cNvPr>
          <p:cNvSpPr/>
          <p:nvPr/>
        </p:nvSpPr>
        <p:spPr>
          <a:xfrm>
            <a:off x="5105400" y="3048000"/>
            <a:ext cx="3200400" cy="762000"/>
          </a:xfrm>
          <a:prstGeom prst="rect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C8BAD7C-86DC-4EDA-BC7C-AF0E90C19E1F}"/>
              </a:ext>
            </a:extLst>
          </p:cNvPr>
          <p:cNvSpPr/>
          <p:nvPr/>
        </p:nvSpPr>
        <p:spPr>
          <a:xfrm>
            <a:off x="5205554" y="4032173"/>
            <a:ext cx="3200400" cy="616027"/>
          </a:xfrm>
          <a:prstGeom prst="rect">
            <a:avLst/>
          </a:prstGeom>
          <a:noFill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302430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CF3543A-6FB2-4627-AB71-1C1CF54DCB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100" y="652044"/>
            <a:ext cx="9067800" cy="1470025"/>
          </a:xfrm>
        </p:spPr>
        <p:txBody>
          <a:bodyPr/>
          <a:lstStyle/>
          <a:p>
            <a:r>
              <a:rPr lang="en-CA" dirty="0"/>
              <a:t>Des codes de </a:t>
            </a:r>
            <a:r>
              <a:rPr lang="en-CA" dirty="0" err="1"/>
              <a:t>langues</a:t>
            </a:r>
            <a:r>
              <a:rPr lang="en-CA" dirty="0"/>
              <a:t> qui suit </a:t>
            </a:r>
            <a:r>
              <a:rPr lang="en-CA" dirty="0" err="1"/>
              <a:t>une</a:t>
            </a:r>
            <a:r>
              <a:rPr lang="en-CA" dirty="0"/>
              <a:t> specification</a:t>
            </a:r>
            <a:br>
              <a:rPr lang="en-CA" dirty="0"/>
            </a:br>
            <a:r>
              <a:rPr lang="fr-CA" dirty="0">
                <a:hlinkClick r:id="rId2"/>
              </a:rPr>
              <a:t>https://tools.ietf.org/html/rfc4646</a:t>
            </a:r>
            <a:endParaRPr lang="fr-CA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A260564-4F55-47A7-BCB3-FB2E88F9B3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353" y="2895600"/>
            <a:ext cx="9067800" cy="609600"/>
          </a:xfrm>
        </p:spPr>
        <p:txBody>
          <a:bodyPr/>
          <a:lstStyle/>
          <a:p>
            <a:r>
              <a:rPr 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{</a:t>
            </a:r>
            <a:r>
              <a:rPr 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  <a:hlinkClick r:id="rId3"/>
              </a:rPr>
              <a:t>ISO 639-1</a:t>
            </a:r>
            <a:r>
              <a:rPr 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}-{</a:t>
            </a:r>
            <a:r>
              <a:rPr 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  <a:hlinkClick r:id="rId4"/>
              </a:rPr>
              <a:t>ISO 3166-1 alpha-2</a:t>
            </a:r>
            <a:r>
              <a:rPr lang="en-US" b="0" i="0" dirty="0">
                <a:solidFill>
                  <a:srgbClr val="4D5156"/>
                </a:solidFill>
                <a:effectLst/>
                <a:latin typeface="arial" panose="020B0604020202020204" pitchFamily="34" charset="0"/>
              </a:rPr>
              <a:t>} </a:t>
            </a:r>
            <a:endParaRPr lang="fr-CA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C05F57D2-195F-445D-9072-CEF0245B6D0E}"/>
              </a:ext>
            </a:extLst>
          </p:cNvPr>
          <p:cNvSpPr txBox="1"/>
          <p:nvPr/>
        </p:nvSpPr>
        <p:spPr>
          <a:xfrm>
            <a:off x="381000" y="2249269"/>
            <a:ext cx="8305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Qui </a:t>
            </a:r>
            <a:r>
              <a:rPr lang="en-CA" dirty="0" err="1"/>
              <a:t>dit</a:t>
            </a:r>
            <a:r>
              <a:rPr lang="en-CA" dirty="0"/>
              <a:t>, </a:t>
            </a:r>
            <a:r>
              <a:rPr lang="en-CA" dirty="0" err="1"/>
              <a:t>simplement</a:t>
            </a:r>
            <a:r>
              <a:rPr lang="en-CA" dirty="0"/>
              <a:t>, </a:t>
            </a:r>
            <a:r>
              <a:rPr lang="en-CA" dirty="0" err="1"/>
              <a:t>qu’on</a:t>
            </a:r>
            <a:r>
              <a:rPr lang="en-CA" dirty="0"/>
              <a:t> </a:t>
            </a:r>
            <a:r>
              <a:rPr lang="en-CA" dirty="0" err="1"/>
              <a:t>définit</a:t>
            </a:r>
            <a:r>
              <a:rPr lang="en-CA" dirty="0"/>
              <a:t> </a:t>
            </a:r>
            <a:r>
              <a:rPr lang="en-CA" dirty="0" err="1"/>
              <a:t>une</a:t>
            </a:r>
            <a:r>
              <a:rPr lang="en-CA" dirty="0"/>
              <a:t> culture et </a:t>
            </a:r>
            <a:r>
              <a:rPr lang="en-CA" dirty="0" err="1"/>
              <a:t>une</a:t>
            </a:r>
            <a:r>
              <a:rPr lang="en-CA" dirty="0"/>
              <a:t> region avec deux codes : le code de langue (e.g. </a:t>
            </a:r>
            <a:r>
              <a:rPr lang="en-CA" dirty="0" err="1"/>
              <a:t>fr</a:t>
            </a:r>
            <a:r>
              <a:rPr lang="en-CA" dirty="0"/>
              <a:t>) et le code de region (e.g. CA). Ce dernier </a:t>
            </a:r>
            <a:r>
              <a:rPr lang="en-CA" dirty="0" err="1"/>
              <a:t>étant</a:t>
            </a:r>
            <a:r>
              <a:rPr lang="en-CA" dirty="0"/>
              <a:t> </a:t>
            </a:r>
            <a:r>
              <a:rPr lang="en-CA" dirty="0" err="1"/>
              <a:t>optionnel</a:t>
            </a:r>
            <a:r>
              <a:rPr lang="en-CA" dirty="0"/>
              <a:t> :</a:t>
            </a:r>
            <a:endParaRPr lang="fr-CA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54EF454-BC7E-4210-935A-28520A760425}"/>
              </a:ext>
            </a:extLst>
          </p:cNvPr>
          <p:cNvSpPr/>
          <p:nvPr/>
        </p:nvSpPr>
        <p:spPr>
          <a:xfrm>
            <a:off x="990042" y="3254325"/>
            <a:ext cx="16193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</a:t>
            </a:r>
            <a:r>
              <a:rPr lang="fr-FR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</a:t>
            </a:r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-CA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D60F4B-C5E6-4DE9-99B7-F5171D9503A0}"/>
              </a:ext>
            </a:extLst>
          </p:cNvPr>
          <p:cNvSpPr/>
          <p:nvPr/>
        </p:nvSpPr>
        <p:spPr>
          <a:xfrm>
            <a:off x="3429000" y="3424328"/>
            <a:ext cx="187423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en-CA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9687115-E017-446C-8CFE-52909C6F875F}"/>
              </a:ext>
            </a:extLst>
          </p:cNvPr>
          <p:cNvSpPr/>
          <p:nvPr/>
        </p:nvSpPr>
        <p:spPr>
          <a:xfrm>
            <a:off x="5530077" y="4065202"/>
            <a:ext cx="186621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en-US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3F46E7-51CB-4F0F-ABFD-430837983A19}"/>
              </a:ext>
            </a:extLst>
          </p:cNvPr>
          <p:cNvSpPr/>
          <p:nvPr/>
        </p:nvSpPr>
        <p:spPr>
          <a:xfrm>
            <a:off x="3962400" y="4991491"/>
            <a:ext cx="191911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en-GB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3EA393-54BF-49C7-8479-59E92299E4D8}"/>
              </a:ext>
            </a:extLst>
          </p:cNvPr>
          <p:cNvSpPr/>
          <p:nvPr/>
        </p:nvSpPr>
        <p:spPr>
          <a:xfrm>
            <a:off x="2057400" y="4424695"/>
            <a:ext cx="154401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</a:t>
            </a:r>
            <a:r>
              <a:rPr lang="fr-FR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r-FR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B3657F-2686-4A3F-BD75-3C5A2F0545C5}"/>
              </a:ext>
            </a:extLst>
          </p:cNvPr>
          <p:cNvSpPr/>
          <p:nvPr/>
        </p:nvSpPr>
        <p:spPr>
          <a:xfrm>
            <a:off x="7880155" y="3287588"/>
            <a:ext cx="63831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</a:t>
            </a:r>
            <a:r>
              <a:rPr lang="fr-FR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</a:t>
            </a:r>
            <a:endParaRPr lang="fr-F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773875B-61B6-4638-B57C-3B32D8D6CDED}"/>
              </a:ext>
            </a:extLst>
          </p:cNvPr>
          <p:cNvSpPr/>
          <p:nvPr/>
        </p:nvSpPr>
        <p:spPr>
          <a:xfrm>
            <a:off x="867511" y="5133400"/>
            <a:ext cx="89319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</a:t>
            </a:r>
          </a:p>
        </p:txBody>
      </p:sp>
    </p:spTree>
    <p:extLst>
      <p:ext uri="{BB962C8B-B14F-4D97-AF65-F5344CB8AC3E}">
        <p14:creationId xmlns:p14="http://schemas.microsoft.com/office/powerpoint/2010/main" val="38592250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91A922B-74C7-4939-A3DD-C9A29B56E83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E84D47C-7731-41BC-8F7C-8948F8E8A031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75ADF571-F431-40A9-98AD-41655A6B1067}"/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674</Words>
  <Application>Microsoft Office PowerPoint</Application>
  <PresentationFormat>Affichage à l'écran (4:3)</PresentationFormat>
  <Paragraphs>96</Paragraphs>
  <Slides>20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8" baseType="lpstr">
      <vt:lpstr>Arial</vt:lpstr>
      <vt:lpstr>Arial</vt:lpstr>
      <vt:lpstr>Calibri</vt:lpstr>
      <vt:lpstr>Consolas</vt:lpstr>
      <vt:lpstr>Franklin Gothic Heavy</vt:lpstr>
      <vt:lpstr>Impact</vt:lpstr>
      <vt:lpstr>Wingdings</vt:lpstr>
      <vt:lpstr>Office Theme</vt:lpstr>
      <vt:lpstr>Présentation PowerPoint</vt:lpstr>
      <vt:lpstr>Programmation Web Transactionnel</vt:lpstr>
      <vt:lpstr>Il faut que votre application aie une bonne culture spécifique!</vt:lpstr>
      <vt:lpstr>2 cultures pour les gouverner tous!</vt:lpstr>
      <vt:lpstr>Pourquoi 2 cultures?</vt:lpstr>
      <vt:lpstr>2 cultures…</vt:lpstr>
      <vt:lpstr>2 Cultures… Essayons-le!</vt:lpstr>
      <vt:lpstr>Fichier Ressource .resx </vt:lpstr>
      <vt:lpstr>Des codes de langues qui suit une specification https://tools.ietf.org/html/rfc4646</vt:lpstr>
      <vt:lpstr>Grandes étapes pour l’internationalisation  en .NET Core</vt:lpstr>
      <vt:lpstr>Configurer les librairies de MVC dans le StartUp.cs</vt:lpstr>
      <vt:lpstr>Importer et utiliser les IViewLocalizer</vt:lpstr>
      <vt:lpstr>Importer et utiliser les IStringLocalizer&lt;T&gt;</vt:lpstr>
      <vt:lpstr>Modifier les modèles (Name et ErrorMessage)</vt:lpstr>
      <vt:lpstr>Modifier les modèles (Name et ErrorMessage)</vt:lpstr>
      <vt:lpstr>Mettre un commutateur de langue</vt:lpstr>
      <vt:lpstr>Mettre un commutateur de langue</vt:lpstr>
      <vt:lpstr>Mettre un commutateur de langue</vt:lpstr>
      <vt:lpstr>Traduire! Traduire! Traduire!</vt:lpstr>
      <vt:lpstr>Créer des resx.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Programmation Web Transactionnel</dc:title>
  <dc:creator>Thierry Giroux Veilleux</dc:creator>
  <cp:lastModifiedBy>Turgeon Valérie</cp:lastModifiedBy>
  <cp:revision>12</cp:revision>
  <dcterms:created xsi:type="dcterms:W3CDTF">2020-09-24T19:04:21Z</dcterms:created>
  <dcterms:modified xsi:type="dcterms:W3CDTF">2021-09-15T12:56:04Z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

<file path=docProps/thumbnail.jpeg>
</file>